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8" r:id="rId2"/>
    <p:sldId id="319" r:id="rId3"/>
    <p:sldId id="272" r:id="rId4"/>
    <p:sldId id="347" r:id="rId5"/>
    <p:sldId id="341" r:id="rId6"/>
    <p:sldId id="345" r:id="rId7"/>
    <p:sldId id="348" r:id="rId8"/>
    <p:sldId id="350" r:id="rId9"/>
    <p:sldId id="351" r:id="rId10"/>
    <p:sldId id="343" r:id="rId11"/>
    <p:sldId id="344" r:id="rId12"/>
    <p:sldId id="298" r:id="rId13"/>
    <p:sldId id="320" r:id="rId14"/>
    <p:sldId id="346" r:id="rId15"/>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刘晓光" initials="刘" lastIdx="1" clrIdx="0"/>
  <p:cmAuthor id="2" name="lenovo" initials="l"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92D050"/>
    <a:srgbClr val="72BFC5"/>
    <a:srgbClr val="00B050"/>
    <a:srgbClr val="FFC000"/>
    <a:srgbClr val="A6A6A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48" d="100"/>
          <a:sy n="48" d="100"/>
        </p:scale>
        <p:origin x="-1315" y="86"/>
      </p:cViewPr>
      <p:guideLst>
        <p:guide orient="horz" pos="2166"/>
        <p:guide pos="290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Arial" panose="020B0604020202020204" pitchFamily="34" charset="0"/>
                <a:ea typeface="宋体" panose="02010600030101010101" pitchFamily="2" charset="-122"/>
                <a:cs typeface="+mn-ea"/>
              </a:rPr>
              <a:pPr fontAlgn="base"/>
              <a:t>2018/6/15</a:t>
            </a:fld>
            <a:endParaRPr lang="zh-CN" altLang="en-US" strike="noStrike" noProof="1"/>
          </a:p>
        </p:txBody>
      </p:sp>
      <p:sp>
        <p:nvSpPr>
          <p:cNvPr id="4100" name="幻灯片图像占位符 3"/>
          <p:cNvSpPr>
            <a:spLocks noGrp="1" noRot="1" noChangeAspect="1"/>
          </p:cNvSpPr>
          <p:nvPr>
            <p:ph type="sldImg"/>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sp>
      <p:sp>
        <p:nvSpPr>
          <p:cNvPr id="4101" name="备注占位符 4"/>
          <p:cNvSpPr>
            <a:spLocks noGrp="1"/>
          </p:cNvSpPr>
          <p:nvPr>
            <p:ph type="body" sz="quarter"/>
          </p:nvPr>
        </p:nvSpPr>
        <p:spPr>
          <a:xfrm>
            <a:off x="685800" y="4400550"/>
            <a:ext cx="5486400" cy="3600450"/>
          </a:xfrm>
          <a:prstGeom prst="rect">
            <a:avLst/>
          </a:prstGeom>
          <a:noFill/>
          <a:ln w="9525">
            <a:noFill/>
          </a:ln>
        </p:spPr>
        <p:txBody>
          <a:bodyPr lIns="91440" tIns="45720" rIns="91440" bIns="45720" anchor="t"/>
          <a:lstStyle/>
          <a:p>
            <a:pPr lvl="0"/>
            <a:r>
              <a:rPr lang="zh-CN" altLang="en-US"/>
              <a:t>单击此处编辑母版文本样式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B0604020202020204" pitchFamily="34" charset="0"/>
                <a:ea typeface="宋体" panose="02010600030101010101" pitchFamily="2" charset="-122"/>
                <a:cs typeface="+mn-ea"/>
              </a:rPr>
              <a:pPr fontAlgn="base"/>
              <a:t>‹#›</a:t>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幻灯片图像占位符 1"/>
          <p:cNvSpPr>
            <a:spLocks noGrp="1" noRot="1" noChangeAspect="1"/>
          </p:cNvSpPr>
          <p:nvPr>
            <p:ph type="sldImg"/>
          </p:nvPr>
        </p:nvSpPr>
        <p:spPr/>
      </p:sp>
      <p:sp>
        <p:nvSpPr>
          <p:cNvPr id="9218" name="文本占位符 2"/>
          <p:cNvSpPr>
            <a:spLocks noGrp="1"/>
          </p:cNvSpPr>
          <p:nvPr>
            <p:ph type="body"/>
          </p:nvPr>
        </p:nvSpPr>
        <p:spPr/>
        <p:txBody>
          <a:bodyPr lIns="91440" tIns="45720" rIns="91440" bIns="45720" anchor="t"/>
          <a:lstStyle/>
          <a:p>
            <a:pPr lvl="0"/>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p>
        </p:txBody>
      </p:sp>
      <p:sp>
        <p:nvSpPr>
          <p:cNvPr id="5" name="页脚占位符 4"/>
          <p:cNvSpPr>
            <a:spLocks noGrp="1"/>
          </p:cNvSpPr>
          <p:nvPr>
            <p:ph type="ftr" sz="quarter" idx="11"/>
          </p:nvPr>
        </p:nvSpPr>
        <p:spPr/>
        <p:txBody>
          <a:bodyPr/>
          <a:lstStyle/>
          <a:p>
            <a:pPr lvl="0" fontAlgn="base"/>
            <a:endParaRPr lang="zh-CN" strike="noStrike" noProof="1"/>
          </a:p>
        </p:txBody>
      </p:sp>
      <p:sp>
        <p:nvSpPr>
          <p:cNvPr id="6" name="灯片编号占位符 5"/>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p>
        </p:txBody>
      </p:sp>
      <p:sp>
        <p:nvSpPr>
          <p:cNvPr id="6" name="页脚占位符 5"/>
          <p:cNvSpPr>
            <a:spLocks noGrp="1"/>
          </p:cNvSpPr>
          <p:nvPr>
            <p:ph type="ftr" sz="quarter" idx="11"/>
          </p:nvPr>
        </p:nvSpPr>
        <p:spPr/>
        <p:txBody>
          <a:bodyPr/>
          <a:lstStyle/>
          <a:p>
            <a:pPr lvl="0" fontAlgn="base"/>
            <a:endParaRPr lang="zh-CN" strike="noStrike" noProof="1"/>
          </a:p>
        </p:txBody>
      </p:sp>
      <p:sp>
        <p:nvSpPr>
          <p:cNvPr id="7" name="灯片编号占位符 6"/>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p>
        </p:txBody>
      </p:sp>
      <p:sp>
        <p:nvSpPr>
          <p:cNvPr id="8" name="页脚占位符 7"/>
          <p:cNvSpPr>
            <a:spLocks noGrp="1"/>
          </p:cNvSpPr>
          <p:nvPr>
            <p:ph type="ftr" sz="quarter" idx="11"/>
          </p:nvPr>
        </p:nvSpPr>
        <p:spPr/>
        <p:txBody>
          <a:bodyPr/>
          <a:lstStyle/>
          <a:p>
            <a:pPr lvl="0" fontAlgn="base"/>
            <a:endParaRPr lang="zh-CN" strike="noStrike" noProof="1"/>
          </a:p>
        </p:txBody>
      </p:sp>
      <p:sp>
        <p:nvSpPr>
          <p:cNvPr id="9" name="灯片编号占位符 8"/>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p>
        </p:txBody>
      </p:sp>
      <p:sp>
        <p:nvSpPr>
          <p:cNvPr id="4" name="页脚占位符 3"/>
          <p:cNvSpPr>
            <a:spLocks noGrp="1"/>
          </p:cNvSpPr>
          <p:nvPr>
            <p:ph type="ftr" sz="quarter" idx="11"/>
          </p:nvPr>
        </p:nvSpPr>
        <p:spPr/>
        <p:txBody>
          <a:bodyPr/>
          <a:lstStyle/>
          <a:p>
            <a:pPr lvl="0" fontAlgn="base"/>
            <a:endParaRPr lang="zh-CN" strike="noStrike" noProof="1"/>
          </a:p>
        </p:txBody>
      </p:sp>
      <p:sp>
        <p:nvSpPr>
          <p:cNvPr id="5" name="灯片编号占位符 4"/>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p>
        </p:txBody>
      </p:sp>
      <p:sp>
        <p:nvSpPr>
          <p:cNvPr id="3" name="页脚占位符 2"/>
          <p:cNvSpPr>
            <a:spLocks noGrp="1"/>
          </p:cNvSpPr>
          <p:nvPr>
            <p:ph type="ftr" sz="quarter" idx="11"/>
          </p:nvPr>
        </p:nvSpPr>
        <p:spPr/>
        <p:txBody>
          <a:bodyPr/>
          <a:lstStyle/>
          <a:p>
            <a:pPr lvl="0" fontAlgn="base"/>
            <a:endParaRPr lang="zh-CN" strike="noStrike" noProof="1"/>
          </a:p>
        </p:txBody>
      </p:sp>
      <p:sp>
        <p:nvSpPr>
          <p:cNvPr id="4" name="灯片编号占位符 3"/>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p>
        </p:txBody>
      </p:sp>
      <p:sp>
        <p:nvSpPr>
          <p:cNvPr id="6" name="页脚占位符 5"/>
          <p:cNvSpPr>
            <a:spLocks noGrp="1"/>
          </p:cNvSpPr>
          <p:nvPr>
            <p:ph type="ftr" sz="quarter" idx="11"/>
          </p:nvPr>
        </p:nvSpPr>
        <p:spPr/>
        <p:txBody>
          <a:bodyPr/>
          <a:lstStyle/>
          <a:p>
            <a:pPr lvl="0" fontAlgn="base"/>
            <a:endParaRPr lang="zh-CN" strike="noStrike" noProof="1"/>
          </a:p>
        </p:txBody>
      </p:sp>
      <p:sp>
        <p:nvSpPr>
          <p:cNvPr id="7" name="灯片编号占位符 6"/>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p>
        </p:txBody>
      </p:sp>
      <p:sp>
        <p:nvSpPr>
          <p:cNvPr id="6" name="页脚占位符 5"/>
          <p:cNvSpPr>
            <a:spLocks noGrp="1"/>
          </p:cNvSpPr>
          <p:nvPr>
            <p:ph type="ftr" sz="quarter" idx="11"/>
          </p:nvPr>
        </p:nvSpPr>
        <p:spPr/>
        <p:txBody>
          <a:bodyPr/>
          <a:lstStyle/>
          <a:p>
            <a:pPr lvl="0" fontAlgn="base"/>
            <a:endParaRPr lang="zh-CN" strike="noStrike" noProof="1"/>
          </a:p>
        </p:txBody>
      </p:sp>
      <p:sp>
        <p:nvSpPr>
          <p:cNvPr id="7" name="灯片编号占位符 6"/>
          <p:cNvSpPr>
            <a:spLocks noGrp="1"/>
          </p:cNvSpPr>
          <p:nvPr>
            <p:ph type="sldNum" sz="quarter" idx="12"/>
          </p:nvPr>
        </p:nvSpPr>
        <p:spPr/>
        <p:txBody>
          <a:body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indent="0"/>
            <a:r>
              <a:rPr lang="zh-CN" altLang="en-US"/>
              <a:t>单击此处编辑母版标题样式</a:t>
            </a:r>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lstStyle/>
          <a:p>
            <a:pPr lvl="0" indent="-34290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strike="noStrike" noProof="1"/>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en-US" altLang="zh-CN" strike="noStrike" noProof="1">
                <a:latin typeface="Arial" panose="020B0604020202020204" pitchFamily="34" charset="0"/>
                <a:ea typeface="宋体" panose="02010600030101010101" pitchFamily="2" charset="-122"/>
                <a:cs typeface="+mn-ea"/>
              </a:rPr>
              <a:pPr lvl="0" fontAlgn="base"/>
              <a:t>‹#›</a:t>
            </a:fld>
            <a:endParaRPr lang="zh-CN"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audio" Target="file:///C:\Users\JASON%20FU\Desktop\Lisa%20Lynne&#12289;Aryeh%20Frankfurter%20-%20A%20Fond%20Wish.mp3" TargetMode="External"/><Relationship Id="rId5" Type="http://schemas.openxmlformats.org/officeDocument/2006/relationships/image" Target="../media/image2.png"/><Relationship Id="rId4" Type="http://schemas.microsoft.com/office/2007/relationships/media" Target="file:///C:\Users\JASON%20FU\Desktop\Lisa%20Lynne&#12289;Aryeh%20Frankfurter%20-%20A%20Fond%20Wish.mp3"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stretch>
            <a:fillRect/>
          </a:stretch>
        </p:blipFill>
        <p:spPr bwMode="auto">
          <a:xfrm>
            <a:off x="214282" y="253782"/>
            <a:ext cx="8643998" cy="6247052"/>
          </a:xfrm>
          <a:prstGeom prst="rect">
            <a:avLst/>
          </a:prstGeom>
          <a:noFill/>
          <a:ln w="9525">
            <a:noFill/>
            <a:miter lim="800000"/>
            <a:headEnd/>
            <a:tailEnd/>
          </a:ln>
          <a:effectLst/>
        </p:spPr>
      </p:pic>
      <p:grpSp>
        <p:nvGrpSpPr>
          <p:cNvPr id="5121" name="组合 10"/>
          <p:cNvGrpSpPr/>
          <p:nvPr/>
        </p:nvGrpSpPr>
        <p:grpSpPr>
          <a:xfrm>
            <a:off x="5776913" y="4143380"/>
            <a:ext cx="3381375" cy="2270729"/>
            <a:chOff x="13826" y="7084"/>
            <a:chExt cx="5325" cy="7046"/>
          </a:xfrm>
        </p:grpSpPr>
        <p:sp>
          <p:nvSpPr>
            <p:cNvPr id="5122" name="文本框 62"/>
            <p:cNvSpPr txBox="1"/>
            <p:nvPr/>
          </p:nvSpPr>
          <p:spPr>
            <a:xfrm>
              <a:off x="13826" y="13187"/>
              <a:ext cx="5325" cy="943"/>
            </a:xfrm>
            <a:prstGeom prst="rect">
              <a:avLst/>
            </a:prstGeom>
            <a:noFill/>
            <a:ln w="9525">
              <a:noFill/>
            </a:ln>
          </p:spPr>
          <p:txBody>
            <a:bodyPr wrap="square" anchor="t">
              <a:spAutoFit/>
            </a:bodyPr>
            <a:lstStyle/>
            <a:p>
              <a:pPr lvl="0" indent="0"/>
              <a:endParaRPr lang="zh-CN" altLang="en-US" sz="2800" b="1" dirty="0">
                <a:solidFill>
                  <a:schemeClr val="bg1"/>
                </a:solidFill>
                <a:latin typeface="微软雅黑" panose="020B0503020204020204" charset="-122"/>
                <a:ea typeface="微软雅黑" panose="020B0503020204020204" charset="-122"/>
              </a:endParaRPr>
            </a:p>
          </p:txBody>
        </p:sp>
        <p:pic>
          <p:nvPicPr>
            <p:cNvPr id="5124" name="Lisa Lynne、Aryeh Frankfurter - A Fond Wish.mp3">
              <a:hlinkClick r:id="" action="ppaction://media"/>
            </p:cNvPr>
            <p:cNvPicPr>
              <a:picLocks noRot="1" noChangeAspect="1"/>
            </p:cNvPicPr>
            <p:nvPr>
              <a:audioFile r:link="rId1"/>
              <p:extLst>
                <p:ext uri="{DAA4B4D4-6D71-4841-9C94-3DE7FCFB9230}">
                  <p14:media xmlns:p14="http://schemas.microsoft.com/office/powerpoint/2010/main" xmlns="" r:link="rId4"/>
                </p:ext>
              </p:extLst>
            </p:nvPr>
          </p:nvPicPr>
          <p:blipFill>
            <a:blip r:embed="rId5" cstate="screen"/>
            <a:stretch>
              <a:fillRect/>
            </a:stretch>
          </p:blipFill>
          <p:spPr>
            <a:xfrm>
              <a:off x="14687" y="7084"/>
              <a:ext cx="240" cy="240"/>
            </a:xfrm>
            <a:prstGeom prst="rect">
              <a:avLst/>
            </a:prstGeom>
            <a:noFill/>
            <a:ln w="9525">
              <a:noFill/>
            </a:ln>
          </p:spPr>
        </p:pic>
      </p:grpSp>
      <p:sp>
        <p:nvSpPr>
          <p:cNvPr id="5126" name="文本框 62"/>
          <p:cNvSpPr txBox="1"/>
          <p:nvPr/>
        </p:nvSpPr>
        <p:spPr>
          <a:xfrm>
            <a:off x="4786314" y="4286256"/>
            <a:ext cx="3786214" cy="825419"/>
          </a:xfrm>
          <a:prstGeom prst="rect">
            <a:avLst/>
          </a:prstGeom>
          <a:noFill/>
          <a:ln w="9525">
            <a:noFill/>
          </a:ln>
        </p:spPr>
        <p:txBody>
          <a:bodyPr wrap="square" anchor="t">
            <a:spAutoFit/>
          </a:bodyPr>
          <a:lstStyle/>
          <a:p>
            <a:pPr lvl="0" indent="0">
              <a:lnSpc>
                <a:spcPct val="150000"/>
              </a:lnSpc>
            </a:pPr>
            <a:r>
              <a:rPr lang="zh-CN" altLang="en-US" sz="2800" b="1" dirty="0" smtClean="0">
                <a:solidFill>
                  <a:schemeClr val="bg1"/>
                </a:solidFill>
                <a:latin typeface="微软雅黑" panose="020B0503020204020204" charset="-122"/>
                <a:ea typeface="微软雅黑" panose="020B0503020204020204" charset="-122"/>
              </a:rPr>
              <a:t> </a:t>
            </a:r>
            <a:r>
              <a:rPr lang="zh-CN" altLang="en-US" sz="3600" b="1" dirty="0" smtClean="0">
                <a:solidFill>
                  <a:schemeClr val="accent3"/>
                </a:solidFill>
                <a:latin typeface="微软雅黑" panose="020B0503020204020204" charset="-122"/>
                <a:ea typeface="微软雅黑" panose="020B0503020204020204" charset="-122"/>
              </a:rPr>
              <a:t>体育部： 杜冬琴 </a:t>
            </a:r>
            <a:endParaRPr lang="en-US" altLang="zh-CN" sz="3600" b="1" dirty="0" smtClean="0">
              <a:solidFill>
                <a:schemeClr val="accent3"/>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2" descr="C:\Users\lenovo\Desktop\职称答辩\比赛照片\1525766092921.jpeg"/>
          <p:cNvPicPr>
            <a:picLocks noChangeAspect="1" noChangeArrowheads="1"/>
          </p:cNvPicPr>
          <p:nvPr/>
        </p:nvPicPr>
        <p:blipFill>
          <a:blip r:embed="rId2"/>
          <a:stretch>
            <a:fillRect/>
          </a:stretch>
        </p:blipFill>
        <p:spPr bwMode="auto">
          <a:xfrm>
            <a:off x="0" y="1357298"/>
            <a:ext cx="2857488" cy="4357718"/>
          </a:xfrm>
          <a:prstGeom prst="rect">
            <a:avLst/>
          </a:prstGeom>
          <a:noFill/>
        </p:spPr>
      </p:pic>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386" name="文本框 5"/>
          <p:cNvSpPr txBox="1"/>
          <p:nvPr/>
        </p:nvSpPr>
        <p:spPr>
          <a:xfrm>
            <a:off x="322580" y="268605"/>
            <a:ext cx="6346825" cy="521970"/>
          </a:xfrm>
          <a:prstGeom prst="rect">
            <a:avLst/>
          </a:prstGeom>
          <a:noFill/>
          <a:ln w="9525">
            <a:noFill/>
          </a:ln>
        </p:spPr>
        <p:txBody>
          <a:bodyPr wrap="square" anchor="t">
            <a:spAutoFit/>
          </a:bodyPr>
          <a:lstStyle/>
          <a:p>
            <a:pPr lvl="0" indent="0"/>
            <a:r>
              <a:rPr lang="en-US" altLang="zh-CN" sz="2800" b="1" dirty="0" smtClean="0">
                <a:latin typeface="微软雅黑" panose="020B0503020204020204" charset="-122"/>
                <a:ea typeface="微软雅黑" panose="020B0503020204020204" charset="-122"/>
              </a:rPr>
              <a:t>2.</a:t>
            </a:r>
            <a:r>
              <a:rPr lang="en-US" altLang="zh-CN" sz="2200" b="1" dirty="0" smtClean="0">
                <a:latin typeface="微软雅黑" panose="020B0503020204020204" charset="-122"/>
                <a:ea typeface="微软雅黑" panose="020B0503020204020204" charset="-122"/>
              </a:rPr>
              <a:t>3.1</a:t>
            </a:r>
            <a:r>
              <a:rPr lang="zh-CN" altLang="en-US" sz="2800" b="1" dirty="0" smtClean="0">
                <a:latin typeface="微软雅黑" panose="020B0503020204020204" charset="-122"/>
                <a:ea typeface="微软雅黑" panose="020B0503020204020204" charset="-122"/>
              </a:rPr>
              <a:t>工作业绩</a:t>
            </a:r>
            <a:r>
              <a:rPr lang="en-US" altLang="zh-CN" sz="2800" b="1" dirty="0" smtClean="0">
                <a:latin typeface="微软雅黑" panose="020B0503020204020204" charset="-122"/>
                <a:ea typeface="微软雅黑" panose="020B0503020204020204" charset="-122"/>
              </a:rPr>
              <a:t>-</a:t>
            </a:r>
            <a:r>
              <a:rPr lang="zh-CN" altLang="en-US" sz="2400" b="1" dirty="0" smtClean="0">
                <a:latin typeface="微软雅黑" panose="020B0503020204020204" charset="-122"/>
                <a:ea typeface="微软雅黑" panose="020B0503020204020204" charset="-122"/>
              </a:rPr>
              <a:t>运动队发展</a:t>
            </a:r>
            <a:endParaRPr lang="zh-CN" altLang="en-US" sz="2400" b="1" dirty="0">
              <a:latin typeface="微软雅黑" panose="020B0503020204020204" charset="-122"/>
              <a:ea typeface="微软雅黑" panose="020B0503020204020204" charset="-122"/>
            </a:endParaRPr>
          </a:p>
        </p:txBody>
      </p:sp>
      <p:sp>
        <p:nvSpPr>
          <p:cNvPr id="27" name="椭圆 26"/>
          <p:cNvSpPr/>
          <p:nvPr/>
        </p:nvSpPr>
        <p:spPr>
          <a:xfrm rot="11047877">
            <a:off x="5843588" y="5775325"/>
            <a:ext cx="122238" cy="1428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grpSp>
        <p:nvGrpSpPr>
          <p:cNvPr id="10" name="组合 41"/>
          <p:cNvGrpSpPr/>
          <p:nvPr/>
        </p:nvGrpSpPr>
        <p:grpSpPr>
          <a:xfrm>
            <a:off x="1571604" y="1071546"/>
            <a:ext cx="6929486" cy="464185"/>
            <a:chOff x="5535" y="2341"/>
            <a:chExt cx="8322" cy="731"/>
          </a:xfrm>
        </p:grpSpPr>
        <p:sp>
          <p:nvSpPr>
            <p:cNvPr id="24" name="椭圆 23"/>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grpSp>
          <p:nvGrpSpPr>
            <p:cNvPr id="11" name="组合 37"/>
            <p:cNvGrpSpPr/>
            <p:nvPr/>
          </p:nvGrpSpPr>
          <p:grpSpPr>
            <a:xfrm>
              <a:off x="5535" y="2341"/>
              <a:ext cx="8322" cy="531"/>
              <a:chOff x="5535" y="2341"/>
              <a:chExt cx="8322" cy="531"/>
            </a:xfrm>
          </p:grpSpPr>
          <p:cxnSp>
            <p:nvCxnSpPr>
              <p:cNvPr id="4" name="直接连接符 3"/>
              <p:cNvCxnSpPr/>
              <p:nvPr/>
            </p:nvCxnSpPr>
            <p:spPr>
              <a:xfrm>
                <a:off x="5535" y="2855"/>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395" name="文本框 11"/>
              <p:cNvSpPr txBox="1"/>
              <p:nvPr/>
            </p:nvSpPr>
            <p:spPr>
              <a:xfrm>
                <a:off x="5661" y="2341"/>
                <a:ext cx="8196" cy="531"/>
              </a:xfrm>
              <a:prstGeom prst="rect">
                <a:avLst/>
              </a:prstGeom>
              <a:noFill/>
              <a:ln w="9525">
                <a:noFill/>
              </a:ln>
            </p:spPr>
            <p:txBody>
              <a:bodyPr wrap="square" anchor="t">
                <a:spAutoFit/>
              </a:bodyPr>
              <a:lstStyle/>
              <a:p>
                <a:pPr lvl="0" indent="0"/>
                <a:endParaRPr lang="en-US" altLang="zh-CN" sz="1600" b="1" dirty="0">
                  <a:latin typeface="微软雅黑" panose="020B0503020204020204" charset="-122"/>
                  <a:ea typeface="微软雅黑" panose="020B0503020204020204" charset="-122"/>
                  <a:sym typeface="宋体" panose="02010600030101010101" pitchFamily="2" charset="-122"/>
                </a:endParaRPr>
              </a:p>
            </p:txBody>
          </p:sp>
        </p:grpSp>
      </p:grpSp>
      <p:grpSp>
        <p:nvGrpSpPr>
          <p:cNvPr id="12" name="组合 42"/>
          <p:cNvGrpSpPr/>
          <p:nvPr/>
        </p:nvGrpSpPr>
        <p:grpSpPr>
          <a:xfrm>
            <a:off x="2643174" y="2000240"/>
            <a:ext cx="5865812" cy="359728"/>
            <a:chOff x="5536" y="2618"/>
            <a:chExt cx="8674" cy="454"/>
          </a:xfrm>
        </p:grpSpPr>
        <p:sp>
          <p:nvSpPr>
            <p:cNvPr id="45" name="椭圆 44"/>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cxnSp>
          <p:nvCxnSpPr>
            <p:cNvPr id="47" name="直接连接符 46"/>
            <p:cNvCxnSpPr/>
            <p:nvPr/>
          </p:nvCxnSpPr>
          <p:spPr>
            <a:xfrm>
              <a:off x="5536" y="2855"/>
              <a:ext cx="8674"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13" name="组合 48"/>
          <p:cNvGrpSpPr/>
          <p:nvPr/>
        </p:nvGrpSpPr>
        <p:grpSpPr>
          <a:xfrm>
            <a:off x="3000364" y="3429000"/>
            <a:ext cx="5786478" cy="142876"/>
            <a:chOff x="5536" y="2618"/>
            <a:chExt cx="8050" cy="454"/>
          </a:xfrm>
        </p:grpSpPr>
        <p:sp>
          <p:nvSpPr>
            <p:cNvPr id="50" name="椭圆 4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cxnSp>
          <p:nvCxnSpPr>
            <p:cNvPr id="52" name="直接连接符 51"/>
            <p:cNvCxnSpPr/>
            <p:nvPr/>
          </p:nvCxnSpPr>
          <p:spPr>
            <a:xfrm>
              <a:off x="5536" y="2855"/>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14" name="组合 58"/>
          <p:cNvGrpSpPr/>
          <p:nvPr/>
        </p:nvGrpSpPr>
        <p:grpSpPr>
          <a:xfrm>
            <a:off x="2571736" y="4857760"/>
            <a:ext cx="6357950" cy="285665"/>
            <a:chOff x="6135" y="1893"/>
            <a:chExt cx="8760" cy="1914"/>
          </a:xfrm>
        </p:grpSpPr>
        <p:sp>
          <p:nvSpPr>
            <p:cNvPr id="60" name="椭圆 5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15" name="组合 60"/>
            <p:cNvGrpSpPr/>
            <p:nvPr/>
          </p:nvGrpSpPr>
          <p:grpSpPr>
            <a:xfrm>
              <a:off x="6135" y="1893"/>
              <a:ext cx="8760" cy="1914"/>
              <a:chOff x="6135" y="1893"/>
              <a:chExt cx="8760" cy="1914"/>
            </a:xfrm>
          </p:grpSpPr>
          <p:cxnSp>
            <p:nvCxnSpPr>
              <p:cNvPr id="62" name="直接连接符 61"/>
              <p:cNvCxnSpPr/>
              <p:nvPr/>
            </p:nvCxnSpPr>
            <p:spPr>
              <a:xfrm>
                <a:off x="6274" y="3807"/>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415" name="文本框 62"/>
              <p:cNvSpPr txBox="1"/>
              <p:nvPr/>
            </p:nvSpPr>
            <p:spPr>
              <a:xfrm>
                <a:off x="6135" y="1893"/>
                <a:ext cx="8760" cy="582"/>
              </a:xfrm>
              <a:prstGeom prst="rect">
                <a:avLst/>
              </a:prstGeom>
              <a:noFill/>
              <a:ln w="9525">
                <a:noFill/>
              </a:ln>
            </p:spPr>
            <p:txBody>
              <a:bodyPr wrap="square" anchor="t">
                <a:spAutoFit/>
              </a:bodyPr>
              <a:lstStyle/>
              <a:p>
                <a:pPr lvl="0" indent="0"/>
                <a:r>
                  <a:rPr lang="en-US" altLang="zh-CN" dirty="0">
                    <a:latin typeface="微软雅黑" panose="020B0503020204020204" charset="-122"/>
                    <a:ea typeface="微软雅黑" panose="020B0503020204020204" charset="-122"/>
                  </a:rPr>
                  <a:t>    </a:t>
                </a:r>
                <a:endParaRPr lang="zh-CN" altLang="en-US" sz="1600" dirty="0">
                  <a:latin typeface="Arial" panose="020B0604020202020204" pitchFamily="34" charset="0"/>
                  <a:ea typeface="宋体" panose="02010600030101010101" pitchFamily="2" charset="-122"/>
                </a:endParaRPr>
              </a:p>
            </p:txBody>
          </p:sp>
        </p:grpSp>
      </p:grpSp>
      <p:grpSp>
        <p:nvGrpSpPr>
          <p:cNvPr id="16" name="组合 68"/>
          <p:cNvGrpSpPr/>
          <p:nvPr/>
        </p:nvGrpSpPr>
        <p:grpSpPr>
          <a:xfrm>
            <a:off x="1142976" y="5643578"/>
            <a:ext cx="6929486" cy="598200"/>
            <a:chOff x="5389" y="2138"/>
            <a:chExt cx="8222" cy="943"/>
          </a:xfrm>
        </p:grpSpPr>
        <p:sp>
          <p:nvSpPr>
            <p:cNvPr id="70" name="椭圆 6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17" name="组合 70"/>
            <p:cNvGrpSpPr/>
            <p:nvPr/>
          </p:nvGrpSpPr>
          <p:grpSpPr>
            <a:xfrm>
              <a:off x="5389" y="2138"/>
              <a:ext cx="8222" cy="943"/>
              <a:chOff x="5389" y="2138"/>
              <a:chExt cx="8222" cy="943"/>
            </a:xfrm>
          </p:grpSpPr>
          <p:cxnSp>
            <p:nvCxnSpPr>
              <p:cNvPr id="72" name="直接连接符 71"/>
              <p:cNvCxnSpPr/>
              <p:nvPr/>
            </p:nvCxnSpPr>
            <p:spPr>
              <a:xfrm>
                <a:off x="5536" y="3081"/>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420" name="文本框 72"/>
              <p:cNvSpPr txBox="1"/>
              <p:nvPr/>
            </p:nvSpPr>
            <p:spPr>
              <a:xfrm>
                <a:off x="5389" y="2138"/>
                <a:ext cx="8222" cy="534"/>
              </a:xfrm>
              <a:prstGeom prst="rect">
                <a:avLst/>
              </a:prstGeom>
              <a:noFill/>
              <a:ln w="9525">
                <a:noFill/>
              </a:ln>
            </p:spPr>
            <p:txBody>
              <a:bodyPr wrap="square" anchor="t">
                <a:spAutoFit/>
              </a:bodyPr>
              <a:lstStyle/>
              <a:p>
                <a:pPr lvl="0" algn="ctr"/>
                <a:endParaRPr lang="zh-CN" altLang="en-US" sz="1600" dirty="0">
                  <a:latin typeface="Arial" panose="020B0604020202020204" pitchFamily="34" charset="0"/>
                  <a:ea typeface="宋体" panose="02010600030101010101" pitchFamily="2" charset="-122"/>
                </a:endParaRPr>
              </a:p>
            </p:txBody>
          </p:sp>
        </p:grpSp>
      </p:grpSp>
      <p:grpSp>
        <p:nvGrpSpPr>
          <p:cNvPr id="18" name="组合 5"/>
          <p:cNvGrpSpPr/>
          <p:nvPr/>
        </p:nvGrpSpPr>
        <p:grpSpPr>
          <a:xfrm>
            <a:off x="323215" y="6553835"/>
            <a:ext cx="8567420" cy="304800"/>
            <a:chOff x="509" y="10321"/>
            <a:chExt cx="13492" cy="480"/>
          </a:xfrm>
        </p:grpSpPr>
        <p:cxnSp>
          <p:nvCxnSpPr>
            <p:cNvPr id="2" name="直接连接符 1"/>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9" name="组合 14338"/>
            <p:cNvGrpSpPr/>
            <p:nvPr/>
          </p:nvGrpSpPr>
          <p:grpSpPr>
            <a:xfrm>
              <a:off x="5200" y="10321"/>
              <a:ext cx="3999" cy="480"/>
              <a:chOff x="0" y="0"/>
              <a:chExt cx="3999" cy="480"/>
            </a:xfrm>
          </p:grpSpPr>
          <p:sp>
            <p:nvSpPr>
              <p:cNvPr id="7"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sp>
        <p:nvSpPr>
          <p:cNvPr id="9" name="文本框 57"/>
          <p:cNvSpPr txBox="1"/>
          <p:nvPr/>
        </p:nvSpPr>
        <p:spPr>
          <a:xfrm>
            <a:off x="3428992" y="4429132"/>
            <a:ext cx="4536440" cy="369332"/>
          </a:xfrm>
          <a:prstGeom prst="rect">
            <a:avLst/>
          </a:prstGeom>
          <a:noFill/>
          <a:ln w="9525">
            <a:noFill/>
          </a:ln>
        </p:spPr>
        <p:txBody>
          <a:bodyPr wrap="square" anchor="t">
            <a:spAutoFit/>
          </a:bodyPr>
          <a:lstStyle/>
          <a:p>
            <a:pPr lvl="0" indent="0"/>
            <a:endParaRPr lang="zh-CN" altLang="en-US" dirty="0">
              <a:latin typeface="Arial" panose="020B0604020202020204" pitchFamily="34" charset="0"/>
              <a:ea typeface="宋体" panose="02010600030101010101" pitchFamily="2" charset="-122"/>
            </a:endParaRPr>
          </a:p>
        </p:txBody>
      </p:sp>
      <p:sp>
        <p:nvSpPr>
          <p:cNvPr id="38" name="矩形 37"/>
          <p:cNvSpPr/>
          <p:nvPr/>
        </p:nvSpPr>
        <p:spPr>
          <a:xfrm>
            <a:off x="1500166" y="928670"/>
            <a:ext cx="6572296" cy="400110"/>
          </a:xfrm>
          <a:prstGeom prst="rect">
            <a:avLst/>
          </a:prstGeom>
        </p:spPr>
        <p:txBody>
          <a:bodyPr wrap="square">
            <a:spAutoFit/>
          </a:bodyPr>
          <a:lstStyle/>
          <a:p>
            <a:pPr algn="ctr" eaLnBrk="0" hangingPunct="0"/>
            <a:r>
              <a:rPr lang="zh-CN" altLang="en-US" sz="2000" b="1" dirty="0" smtClean="0">
                <a:latin typeface="Times New Roman" pitchFamily="18" charset="0"/>
                <a:cs typeface="Times New Roman" pitchFamily="18" charset="0"/>
              </a:rPr>
              <a:t>20</a:t>
            </a:r>
            <a:r>
              <a:rPr lang="en-US" altLang="zh-CN" sz="2000" b="1" dirty="0" smtClean="0">
                <a:latin typeface="Times New Roman" pitchFamily="18" charset="0"/>
                <a:cs typeface="Times New Roman" pitchFamily="18" charset="0"/>
              </a:rPr>
              <a:t>12</a:t>
            </a:r>
            <a:r>
              <a:rPr lang="zh-CN" altLang="en-US" sz="2000" b="1" dirty="0" smtClean="0">
                <a:latin typeface="Times New Roman" pitchFamily="18" charset="0"/>
                <a:cs typeface="Times New Roman" pitchFamily="18" charset="0"/>
              </a:rPr>
              <a:t>年荣获安徽省大学生乒乓球比赛丙组男子团体第一名</a:t>
            </a:r>
            <a:endParaRPr lang="zh-CN" altLang="en-US" sz="2000" dirty="0">
              <a:latin typeface="宋体" pitchFamily="2" charset="-122"/>
            </a:endParaRPr>
          </a:p>
        </p:txBody>
      </p:sp>
      <p:sp>
        <p:nvSpPr>
          <p:cNvPr id="39" name="矩形 38"/>
          <p:cNvSpPr/>
          <p:nvPr/>
        </p:nvSpPr>
        <p:spPr>
          <a:xfrm>
            <a:off x="2357422" y="1785926"/>
            <a:ext cx="6143668" cy="369332"/>
          </a:xfrm>
          <a:prstGeom prst="rect">
            <a:avLst/>
          </a:prstGeom>
        </p:spPr>
        <p:txBody>
          <a:bodyPr wrap="square">
            <a:spAutoFit/>
          </a:bodyPr>
          <a:lstStyle/>
          <a:p>
            <a:pPr algn="ctr" eaLnBrk="0" hangingPunct="0"/>
            <a:r>
              <a:rPr lang="en-US" altLang="zh-CN" b="1" dirty="0" smtClean="0">
                <a:latin typeface="宋体" pitchFamily="2" charset="-122"/>
                <a:cs typeface="Times New Roman" pitchFamily="18" charset="0"/>
              </a:rPr>
              <a:t>2012</a:t>
            </a:r>
            <a:r>
              <a:rPr lang="zh-CN" altLang="en-US" b="1" dirty="0" smtClean="0">
                <a:latin typeface="宋体" pitchFamily="2" charset="-122"/>
                <a:cs typeface="Times New Roman" pitchFamily="18" charset="0"/>
              </a:rPr>
              <a:t>年荣获安徽省大学生乒乓球比赛丙组女子团体第一名</a:t>
            </a:r>
            <a:endParaRPr lang="zh-CN" altLang="en-US" b="1" dirty="0">
              <a:latin typeface="宋体" pitchFamily="2" charset="-122"/>
              <a:cs typeface="Times New Roman" pitchFamily="18" charset="0"/>
            </a:endParaRPr>
          </a:p>
        </p:txBody>
      </p:sp>
      <p:sp>
        <p:nvSpPr>
          <p:cNvPr id="40" name="矩形 39"/>
          <p:cNvSpPr/>
          <p:nvPr/>
        </p:nvSpPr>
        <p:spPr>
          <a:xfrm>
            <a:off x="2643174" y="2928934"/>
            <a:ext cx="6286544" cy="646331"/>
          </a:xfrm>
          <a:prstGeom prst="rect">
            <a:avLst/>
          </a:prstGeom>
        </p:spPr>
        <p:txBody>
          <a:bodyPr wrap="square">
            <a:spAutoFit/>
          </a:bodyPr>
          <a:lstStyle/>
          <a:p>
            <a:pPr algn="ctr" eaLnBrk="0" hangingPunct="0"/>
            <a:r>
              <a:rPr lang="zh-CN" altLang="en-US" b="1" dirty="0" smtClean="0">
                <a:latin typeface="Times New Roman" pitchFamily="18" charset="0"/>
                <a:cs typeface="Times New Roman" pitchFamily="18" charset="0"/>
              </a:rPr>
              <a:t>2</a:t>
            </a:r>
            <a:r>
              <a:rPr lang="en-US" altLang="zh-CN" b="1" dirty="0" smtClean="0">
                <a:latin typeface="Times New Roman" pitchFamily="18" charset="0"/>
                <a:cs typeface="Times New Roman" pitchFamily="18" charset="0"/>
              </a:rPr>
              <a:t>012</a:t>
            </a:r>
            <a:r>
              <a:rPr lang="zh-CN" altLang="en-US" b="1" dirty="0" smtClean="0">
                <a:latin typeface="Times New Roman" pitchFamily="18" charset="0"/>
                <a:cs typeface="Times New Roman" pitchFamily="18" charset="0"/>
              </a:rPr>
              <a:t>年荣获安徽省大学生乒乓球比赛丙组男子单打第一</a:t>
            </a:r>
            <a:endParaRPr lang="en-US" altLang="zh-CN" b="1" dirty="0" smtClean="0">
              <a:latin typeface="Times New Roman" pitchFamily="18" charset="0"/>
              <a:cs typeface="Times New Roman" pitchFamily="18" charset="0"/>
            </a:endParaRPr>
          </a:p>
          <a:p>
            <a:pPr algn="ctr" eaLnBrk="0" hangingPunct="0"/>
            <a:r>
              <a:rPr lang="zh-CN" altLang="en-US" b="1" dirty="0" smtClean="0">
                <a:latin typeface="Times New Roman" pitchFamily="18" charset="0"/>
                <a:cs typeface="Times New Roman" pitchFamily="18" charset="0"/>
              </a:rPr>
              <a:t>名和第二名</a:t>
            </a:r>
            <a:endParaRPr lang="zh-CN" altLang="en-US" b="1" dirty="0">
              <a:latin typeface="宋体" pitchFamily="2" charset="-122"/>
              <a:cs typeface="Times New Roman" pitchFamily="18" charset="0"/>
            </a:endParaRPr>
          </a:p>
        </p:txBody>
      </p:sp>
      <p:sp>
        <p:nvSpPr>
          <p:cNvPr id="42" name="矩形 41"/>
          <p:cNvSpPr/>
          <p:nvPr/>
        </p:nvSpPr>
        <p:spPr>
          <a:xfrm>
            <a:off x="1142976" y="5715016"/>
            <a:ext cx="7000924" cy="369332"/>
          </a:xfrm>
          <a:prstGeom prst="rect">
            <a:avLst/>
          </a:prstGeom>
        </p:spPr>
        <p:txBody>
          <a:bodyPr wrap="square">
            <a:spAutoFit/>
          </a:bodyPr>
          <a:lstStyle/>
          <a:p>
            <a:pPr algn="ctr" eaLnBrk="0" hangingPunct="0"/>
            <a:r>
              <a:rPr lang="en-US" altLang="zh-CN" b="1" dirty="0" smtClean="0">
                <a:latin typeface="Times New Roman" pitchFamily="18" charset="0"/>
                <a:cs typeface="Times New Roman" pitchFamily="18" charset="0"/>
              </a:rPr>
              <a:t>2014</a:t>
            </a:r>
            <a:r>
              <a:rPr lang="zh-CN" altLang="en-US" b="1" dirty="0" smtClean="0">
                <a:latin typeface="Times New Roman" pitchFamily="18" charset="0"/>
                <a:cs typeface="Times New Roman" pitchFamily="18" charset="0"/>
              </a:rPr>
              <a:t>年荣获安徽省第十三届运动会乒乓球比赛甲组女子团体第六名</a:t>
            </a:r>
            <a:endParaRPr lang="zh-CN" altLang="en-US" dirty="0">
              <a:latin typeface="宋体" pitchFamily="2" charset="-122"/>
            </a:endParaRPr>
          </a:p>
        </p:txBody>
      </p:sp>
      <p:sp>
        <p:nvSpPr>
          <p:cNvPr id="43" name="矩形 42"/>
          <p:cNvSpPr/>
          <p:nvPr/>
        </p:nvSpPr>
        <p:spPr>
          <a:xfrm>
            <a:off x="2500298" y="4429132"/>
            <a:ext cx="6143668" cy="646331"/>
          </a:xfrm>
          <a:prstGeom prst="rect">
            <a:avLst/>
          </a:prstGeom>
        </p:spPr>
        <p:txBody>
          <a:bodyPr wrap="square">
            <a:spAutoFit/>
          </a:bodyPr>
          <a:lstStyle/>
          <a:p>
            <a:pPr algn="ctr" eaLnBrk="0" hangingPunct="0"/>
            <a:r>
              <a:rPr lang="en-US" altLang="zh-CN" b="1" dirty="0" smtClean="0">
                <a:latin typeface="Times New Roman" pitchFamily="18" charset="0"/>
                <a:cs typeface="Times New Roman" pitchFamily="18" charset="0"/>
              </a:rPr>
              <a:t> 2014</a:t>
            </a:r>
            <a:r>
              <a:rPr lang="zh-CN" altLang="en-US" b="1" dirty="0" smtClean="0">
                <a:latin typeface="Times New Roman" pitchFamily="18" charset="0"/>
                <a:cs typeface="Times New Roman" pitchFamily="18" charset="0"/>
              </a:rPr>
              <a:t>年荣获安徽省第十三届运动会乒乓球比赛甲组男子团体第七名</a:t>
            </a:r>
            <a:endParaRPr lang="zh-CN" altLang="en-US" dirty="0">
              <a:latin typeface="宋体"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2"/>
          <p:cNvPicPr>
            <a:picLocks noChangeAspect="1" noChangeArrowheads="1"/>
          </p:cNvPicPr>
          <p:nvPr/>
        </p:nvPicPr>
        <p:blipFill>
          <a:blip r:embed="rId2" cstate="print"/>
          <a:srcRect/>
          <a:stretch>
            <a:fillRect/>
          </a:stretch>
        </p:blipFill>
        <p:spPr bwMode="auto">
          <a:xfrm>
            <a:off x="0" y="1428736"/>
            <a:ext cx="3428992" cy="4500594"/>
          </a:xfrm>
          <a:prstGeom prst="rect">
            <a:avLst/>
          </a:prstGeom>
          <a:noFill/>
          <a:ln w="9525">
            <a:noFill/>
            <a:miter lim="800000"/>
            <a:headEnd/>
            <a:tailEnd/>
          </a:ln>
          <a:effectLst/>
        </p:spPr>
      </p:pic>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386" name="文本框 5"/>
          <p:cNvSpPr txBox="1"/>
          <p:nvPr/>
        </p:nvSpPr>
        <p:spPr>
          <a:xfrm>
            <a:off x="428596" y="214290"/>
            <a:ext cx="6346825" cy="521970"/>
          </a:xfrm>
          <a:prstGeom prst="rect">
            <a:avLst/>
          </a:prstGeom>
          <a:noFill/>
          <a:ln w="9525">
            <a:noFill/>
          </a:ln>
        </p:spPr>
        <p:txBody>
          <a:bodyPr wrap="square" anchor="t">
            <a:spAutoFit/>
          </a:bodyPr>
          <a:lstStyle/>
          <a:p>
            <a:pPr lvl="0" indent="0"/>
            <a:r>
              <a:rPr lang="en-US" altLang="zh-CN" sz="2800" b="1" dirty="0" smtClean="0">
                <a:latin typeface="微软雅黑" panose="020B0503020204020204" charset="-122"/>
                <a:ea typeface="微软雅黑" panose="020B0503020204020204" charset="-122"/>
              </a:rPr>
              <a:t>2.</a:t>
            </a:r>
            <a:r>
              <a:rPr lang="en-US" altLang="zh-CN" sz="2200" b="1" dirty="0" smtClean="0">
                <a:latin typeface="微软雅黑" panose="020B0503020204020204" charset="-122"/>
                <a:ea typeface="微软雅黑" panose="020B0503020204020204" charset="-122"/>
              </a:rPr>
              <a:t>3.2 </a:t>
            </a:r>
            <a:r>
              <a:rPr lang="zh-CN" altLang="en-US" sz="2800" b="1" dirty="0">
                <a:latin typeface="微软雅黑" panose="020B0503020204020204" charset="-122"/>
                <a:ea typeface="微软雅黑" panose="020B0503020204020204" charset="-122"/>
              </a:rPr>
              <a:t>工作</a:t>
            </a:r>
            <a:r>
              <a:rPr lang="zh-CN" altLang="en-US" sz="2800" b="1" dirty="0" smtClean="0">
                <a:latin typeface="微软雅黑" panose="020B0503020204020204" charset="-122"/>
                <a:ea typeface="微软雅黑" panose="020B0503020204020204" charset="-122"/>
              </a:rPr>
              <a:t>业绩</a:t>
            </a:r>
            <a:r>
              <a:rPr lang="en-US" altLang="zh-CN" sz="2800" b="1" dirty="0" smtClean="0">
                <a:latin typeface="微软雅黑" panose="020B0503020204020204" charset="-122"/>
                <a:ea typeface="微软雅黑" panose="020B0503020204020204" charset="-122"/>
              </a:rPr>
              <a:t>-</a:t>
            </a:r>
            <a:r>
              <a:rPr lang="zh-CN" altLang="en-US" sz="2400" b="1" dirty="0" smtClean="0">
                <a:latin typeface="微软雅黑" panose="020B0503020204020204" charset="-122"/>
                <a:ea typeface="微软雅黑" panose="020B0503020204020204" charset="-122"/>
              </a:rPr>
              <a:t>运动队成果</a:t>
            </a:r>
            <a:endParaRPr lang="zh-CN" altLang="en-US" sz="2400" b="1" dirty="0">
              <a:latin typeface="微软雅黑" panose="020B0503020204020204" charset="-122"/>
              <a:ea typeface="微软雅黑" panose="020B0503020204020204" charset="-122"/>
            </a:endParaRPr>
          </a:p>
        </p:txBody>
      </p:sp>
      <p:sp>
        <p:nvSpPr>
          <p:cNvPr id="27" name="椭圆 26"/>
          <p:cNvSpPr/>
          <p:nvPr/>
        </p:nvSpPr>
        <p:spPr>
          <a:xfrm rot="11047877">
            <a:off x="5843588" y="5775325"/>
            <a:ext cx="122238" cy="1428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grpSp>
        <p:nvGrpSpPr>
          <p:cNvPr id="10" name="组合 41"/>
          <p:cNvGrpSpPr/>
          <p:nvPr/>
        </p:nvGrpSpPr>
        <p:grpSpPr>
          <a:xfrm>
            <a:off x="1142976" y="1071546"/>
            <a:ext cx="6858048" cy="464185"/>
            <a:chOff x="5389" y="2341"/>
            <a:chExt cx="8196" cy="731"/>
          </a:xfrm>
        </p:grpSpPr>
        <p:sp>
          <p:nvSpPr>
            <p:cNvPr id="24" name="椭圆 23"/>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grpSp>
          <p:nvGrpSpPr>
            <p:cNvPr id="11" name="组合 37"/>
            <p:cNvGrpSpPr/>
            <p:nvPr/>
          </p:nvGrpSpPr>
          <p:grpSpPr>
            <a:xfrm>
              <a:off x="5389" y="2341"/>
              <a:ext cx="8196" cy="531"/>
              <a:chOff x="5389" y="2341"/>
              <a:chExt cx="8196" cy="531"/>
            </a:xfrm>
          </p:grpSpPr>
          <p:cxnSp>
            <p:nvCxnSpPr>
              <p:cNvPr id="4" name="直接连接符 3"/>
              <p:cNvCxnSpPr/>
              <p:nvPr/>
            </p:nvCxnSpPr>
            <p:spPr>
              <a:xfrm>
                <a:off x="5535" y="2855"/>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395" name="文本框 11"/>
              <p:cNvSpPr txBox="1"/>
              <p:nvPr/>
            </p:nvSpPr>
            <p:spPr>
              <a:xfrm>
                <a:off x="5389" y="2341"/>
                <a:ext cx="8196" cy="531"/>
              </a:xfrm>
              <a:prstGeom prst="rect">
                <a:avLst/>
              </a:prstGeom>
              <a:noFill/>
              <a:ln w="9525">
                <a:noFill/>
              </a:ln>
            </p:spPr>
            <p:txBody>
              <a:bodyPr wrap="square" anchor="t">
                <a:spAutoFit/>
              </a:bodyPr>
              <a:lstStyle/>
              <a:p>
                <a:pPr lvl="0" indent="0"/>
                <a:endParaRPr lang="en-US" altLang="zh-CN" sz="1600" b="1" dirty="0">
                  <a:latin typeface="微软雅黑" panose="020B0503020204020204" charset="-122"/>
                  <a:ea typeface="微软雅黑" panose="020B0503020204020204" charset="-122"/>
                  <a:sym typeface="宋体" panose="02010600030101010101" pitchFamily="2" charset="-122"/>
                </a:endParaRPr>
              </a:p>
            </p:txBody>
          </p:sp>
        </p:grpSp>
      </p:grpSp>
      <p:grpSp>
        <p:nvGrpSpPr>
          <p:cNvPr id="13" name="组合 48"/>
          <p:cNvGrpSpPr/>
          <p:nvPr/>
        </p:nvGrpSpPr>
        <p:grpSpPr>
          <a:xfrm>
            <a:off x="3143240" y="5357826"/>
            <a:ext cx="5786478" cy="142876"/>
            <a:chOff x="5536" y="2618"/>
            <a:chExt cx="8050" cy="454"/>
          </a:xfrm>
        </p:grpSpPr>
        <p:sp>
          <p:nvSpPr>
            <p:cNvPr id="50" name="椭圆 4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cxnSp>
          <p:nvCxnSpPr>
            <p:cNvPr id="52" name="直接连接符 51"/>
            <p:cNvCxnSpPr/>
            <p:nvPr/>
          </p:nvCxnSpPr>
          <p:spPr>
            <a:xfrm>
              <a:off x="5536" y="2855"/>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16" name="组合 68"/>
          <p:cNvGrpSpPr/>
          <p:nvPr/>
        </p:nvGrpSpPr>
        <p:grpSpPr>
          <a:xfrm>
            <a:off x="1214414" y="5786454"/>
            <a:ext cx="6799580" cy="598200"/>
            <a:chOff x="5389" y="2138"/>
            <a:chExt cx="8222" cy="943"/>
          </a:xfrm>
        </p:grpSpPr>
        <p:sp>
          <p:nvSpPr>
            <p:cNvPr id="70" name="椭圆 6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17" name="组合 70"/>
            <p:cNvGrpSpPr/>
            <p:nvPr/>
          </p:nvGrpSpPr>
          <p:grpSpPr>
            <a:xfrm>
              <a:off x="5389" y="2138"/>
              <a:ext cx="8222" cy="943"/>
              <a:chOff x="5389" y="2138"/>
              <a:chExt cx="8222" cy="943"/>
            </a:xfrm>
          </p:grpSpPr>
          <p:cxnSp>
            <p:nvCxnSpPr>
              <p:cNvPr id="72" name="直接连接符 71"/>
              <p:cNvCxnSpPr/>
              <p:nvPr/>
            </p:nvCxnSpPr>
            <p:spPr>
              <a:xfrm>
                <a:off x="5536" y="3081"/>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420" name="文本框 72"/>
              <p:cNvSpPr txBox="1"/>
              <p:nvPr/>
            </p:nvSpPr>
            <p:spPr>
              <a:xfrm>
                <a:off x="5389" y="2138"/>
                <a:ext cx="8222" cy="534"/>
              </a:xfrm>
              <a:prstGeom prst="rect">
                <a:avLst/>
              </a:prstGeom>
              <a:noFill/>
              <a:ln w="9525">
                <a:noFill/>
              </a:ln>
            </p:spPr>
            <p:txBody>
              <a:bodyPr wrap="square" anchor="t">
                <a:spAutoFit/>
              </a:bodyPr>
              <a:lstStyle/>
              <a:p>
                <a:pPr lvl="0" algn="ctr"/>
                <a:endParaRPr lang="zh-CN" altLang="en-US" sz="1600" dirty="0">
                  <a:latin typeface="Arial" panose="020B0604020202020204" pitchFamily="34" charset="0"/>
                  <a:ea typeface="宋体" panose="02010600030101010101" pitchFamily="2" charset="-122"/>
                </a:endParaRPr>
              </a:p>
            </p:txBody>
          </p:sp>
        </p:grpSp>
      </p:grpSp>
      <p:grpSp>
        <p:nvGrpSpPr>
          <p:cNvPr id="18" name="组合 5"/>
          <p:cNvGrpSpPr/>
          <p:nvPr/>
        </p:nvGrpSpPr>
        <p:grpSpPr>
          <a:xfrm>
            <a:off x="323215" y="6553835"/>
            <a:ext cx="8567420" cy="304800"/>
            <a:chOff x="509" y="10321"/>
            <a:chExt cx="13492" cy="480"/>
          </a:xfrm>
        </p:grpSpPr>
        <p:cxnSp>
          <p:nvCxnSpPr>
            <p:cNvPr id="2" name="直接连接符 1"/>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9" name="组合 14338"/>
            <p:cNvGrpSpPr/>
            <p:nvPr/>
          </p:nvGrpSpPr>
          <p:grpSpPr>
            <a:xfrm>
              <a:off x="5200" y="10321"/>
              <a:ext cx="3999" cy="480"/>
              <a:chOff x="0" y="0"/>
              <a:chExt cx="3999" cy="480"/>
            </a:xfrm>
          </p:grpSpPr>
          <p:sp>
            <p:nvSpPr>
              <p:cNvPr id="7"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sp>
        <p:nvSpPr>
          <p:cNvPr id="9" name="文本框 57"/>
          <p:cNvSpPr txBox="1"/>
          <p:nvPr/>
        </p:nvSpPr>
        <p:spPr>
          <a:xfrm>
            <a:off x="2928926" y="3857628"/>
            <a:ext cx="4536440" cy="369332"/>
          </a:xfrm>
          <a:prstGeom prst="rect">
            <a:avLst/>
          </a:prstGeom>
          <a:noFill/>
          <a:ln w="9525">
            <a:noFill/>
          </a:ln>
        </p:spPr>
        <p:txBody>
          <a:bodyPr wrap="square" anchor="t">
            <a:spAutoFit/>
          </a:bodyPr>
          <a:lstStyle/>
          <a:p>
            <a:pPr lvl="0" indent="0"/>
            <a:endParaRPr lang="zh-CN" altLang="en-US" dirty="0">
              <a:latin typeface="Arial" panose="020B0604020202020204" pitchFamily="34" charset="0"/>
              <a:ea typeface="宋体" panose="02010600030101010101" pitchFamily="2" charset="-122"/>
            </a:endParaRPr>
          </a:p>
        </p:txBody>
      </p:sp>
      <p:sp>
        <p:nvSpPr>
          <p:cNvPr id="38" name="矩形 37"/>
          <p:cNvSpPr/>
          <p:nvPr/>
        </p:nvSpPr>
        <p:spPr>
          <a:xfrm>
            <a:off x="1071538" y="928670"/>
            <a:ext cx="7000924" cy="923330"/>
          </a:xfrm>
          <a:prstGeom prst="rect">
            <a:avLst/>
          </a:prstGeom>
        </p:spPr>
        <p:txBody>
          <a:bodyPr wrap="square">
            <a:spAutoFit/>
          </a:bodyPr>
          <a:lstStyle/>
          <a:p>
            <a:pPr algn="ctr" eaLnBrk="0" hangingPunct="0"/>
            <a:r>
              <a:rPr lang="en-US" altLang="zh-CN" b="1" dirty="0" smtClean="0">
                <a:latin typeface="微软雅黑" pitchFamily="34" charset="-122"/>
                <a:ea typeface="微软雅黑" pitchFamily="34" charset="-122"/>
                <a:cs typeface="Times New Roman" pitchFamily="18" charset="0"/>
              </a:rPr>
              <a:t>2014</a:t>
            </a:r>
            <a:r>
              <a:rPr lang="zh-CN" altLang="en-US" b="1" dirty="0" smtClean="0">
                <a:latin typeface="微软雅黑" pitchFamily="34" charset="-122"/>
                <a:ea typeface="微软雅黑" pitchFamily="34" charset="-122"/>
                <a:cs typeface="Times New Roman" pitchFamily="18" charset="0"/>
              </a:rPr>
              <a:t>年荣获安徽省第十三届运动会乒乓球比赛甲组女子单打第二名</a:t>
            </a:r>
          </a:p>
          <a:p>
            <a:pPr algn="ctr" eaLnBrk="0" hangingPunct="0"/>
            <a:endParaRPr lang="zh-CN" altLang="en-US" b="1" dirty="0" smtClean="0">
              <a:latin typeface="宋体" pitchFamily="2" charset="-122"/>
            </a:endParaRPr>
          </a:p>
          <a:p>
            <a:pPr algn="ctr" eaLnBrk="0" hangingPunct="0"/>
            <a:endParaRPr lang="zh-CN" altLang="en-US" dirty="0">
              <a:latin typeface="宋体" pitchFamily="2" charset="-122"/>
            </a:endParaRPr>
          </a:p>
        </p:txBody>
      </p:sp>
      <p:sp>
        <p:nvSpPr>
          <p:cNvPr id="43" name="矩形 42"/>
          <p:cNvSpPr/>
          <p:nvPr/>
        </p:nvSpPr>
        <p:spPr>
          <a:xfrm>
            <a:off x="1214414" y="5929330"/>
            <a:ext cx="6357982" cy="369332"/>
          </a:xfrm>
          <a:prstGeom prst="rect">
            <a:avLst/>
          </a:prstGeom>
        </p:spPr>
        <p:txBody>
          <a:bodyPr wrap="square">
            <a:spAutoFit/>
          </a:bodyPr>
          <a:lstStyle/>
          <a:p>
            <a:pPr algn="ctr" eaLnBrk="0" hangingPunct="0"/>
            <a:r>
              <a:rPr lang="en-US" altLang="zh-CN" b="1" dirty="0" smtClean="0">
                <a:latin typeface="微软雅黑" pitchFamily="34" charset="-122"/>
                <a:ea typeface="微软雅黑" pitchFamily="34" charset="-122"/>
                <a:cs typeface="Times New Roman" pitchFamily="18" charset="0"/>
              </a:rPr>
              <a:t>2017</a:t>
            </a:r>
            <a:r>
              <a:rPr lang="zh-CN" altLang="en-US" b="1" dirty="0" smtClean="0">
                <a:latin typeface="微软雅黑" pitchFamily="34" charset="-122"/>
                <a:ea typeface="微软雅黑" pitchFamily="34" charset="-122"/>
                <a:cs typeface="Times New Roman" pitchFamily="18" charset="0"/>
              </a:rPr>
              <a:t>年荣获安徽省大学生乒乓球比赛甲组女子团体第五名</a:t>
            </a:r>
            <a:endParaRPr lang="zh-CN" altLang="en-US" b="1" dirty="0">
              <a:latin typeface="微软雅黑" pitchFamily="34" charset="-122"/>
              <a:ea typeface="微软雅黑" pitchFamily="34" charset="-122"/>
              <a:cs typeface="Times New Roman" pitchFamily="18" charset="0"/>
            </a:endParaRPr>
          </a:p>
        </p:txBody>
      </p:sp>
      <p:sp>
        <p:nvSpPr>
          <p:cNvPr id="46" name="矩形 45"/>
          <p:cNvSpPr/>
          <p:nvPr/>
        </p:nvSpPr>
        <p:spPr>
          <a:xfrm>
            <a:off x="3071802" y="2000240"/>
            <a:ext cx="5786478" cy="369332"/>
          </a:xfrm>
          <a:prstGeom prst="rect">
            <a:avLst/>
          </a:prstGeom>
        </p:spPr>
        <p:txBody>
          <a:bodyPr wrap="square">
            <a:spAutoFit/>
          </a:bodyPr>
          <a:lstStyle/>
          <a:p>
            <a:pPr algn="ctr" eaLnBrk="0" hangingPunct="0"/>
            <a:r>
              <a:rPr lang="zh-CN" altLang="en-US" b="1" dirty="0" smtClean="0">
                <a:latin typeface="微软雅黑" pitchFamily="34" charset="-122"/>
                <a:ea typeface="微软雅黑" pitchFamily="34" charset="-122"/>
                <a:cs typeface="Times New Roman" pitchFamily="18" charset="0"/>
              </a:rPr>
              <a:t>2</a:t>
            </a:r>
            <a:r>
              <a:rPr lang="en-US" altLang="zh-CN" b="1" dirty="0" smtClean="0">
                <a:latin typeface="微软雅黑" pitchFamily="34" charset="-122"/>
                <a:ea typeface="微软雅黑" pitchFamily="34" charset="-122"/>
                <a:cs typeface="Times New Roman" pitchFamily="18" charset="0"/>
              </a:rPr>
              <a:t>014</a:t>
            </a:r>
            <a:r>
              <a:rPr lang="zh-CN" altLang="en-US" b="1" dirty="0" smtClean="0">
                <a:latin typeface="微软雅黑" pitchFamily="34" charset="-122"/>
                <a:ea typeface="微软雅黑" pitchFamily="34" charset="-122"/>
                <a:cs typeface="Times New Roman" pitchFamily="18" charset="0"/>
              </a:rPr>
              <a:t>年荣获第五届中国大学生光体育乒乓球比赛一等奖</a:t>
            </a:r>
            <a:endParaRPr lang="zh-CN" altLang="en-US" dirty="0">
              <a:latin typeface="微软雅黑" pitchFamily="34" charset="-122"/>
              <a:ea typeface="微软雅黑" pitchFamily="34" charset="-122"/>
            </a:endParaRPr>
          </a:p>
        </p:txBody>
      </p:sp>
      <p:sp>
        <p:nvSpPr>
          <p:cNvPr id="48" name="矩形 47"/>
          <p:cNvSpPr/>
          <p:nvPr/>
        </p:nvSpPr>
        <p:spPr>
          <a:xfrm>
            <a:off x="3357554" y="3286124"/>
            <a:ext cx="5786446" cy="646331"/>
          </a:xfrm>
          <a:prstGeom prst="rect">
            <a:avLst/>
          </a:prstGeom>
        </p:spPr>
        <p:txBody>
          <a:bodyPr wrap="square">
            <a:spAutoFit/>
          </a:bodyPr>
          <a:lstStyle/>
          <a:p>
            <a:pPr algn="ctr" eaLnBrk="0" hangingPunct="0"/>
            <a:r>
              <a:rPr lang="zh-CN" altLang="en-US" b="1" dirty="0" smtClean="0">
                <a:latin typeface="微软雅黑" pitchFamily="34" charset="-122"/>
                <a:ea typeface="微软雅黑" pitchFamily="34" charset="-122"/>
                <a:cs typeface="Times New Roman" pitchFamily="18" charset="0"/>
              </a:rPr>
              <a:t>2</a:t>
            </a:r>
            <a:r>
              <a:rPr lang="en-US" altLang="zh-CN" b="1" dirty="0" smtClean="0">
                <a:latin typeface="微软雅黑" pitchFamily="34" charset="-122"/>
                <a:ea typeface="微软雅黑" pitchFamily="34" charset="-122"/>
                <a:cs typeface="Times New Roman" pitchFamily="18" charset="0"/>
              </a:rPr>
              <a:t>015</a:t>
            </a:r>
            <a:r>
              <a:rPr lang="zh-CN" altLang="en-US" b="1" dirty="0" smtClean="0">
                <a:latin typeface="微软雅黑" pitchFamily="34" charset="-122"/>
                <a:ea typeface="微软雅黑" pitchFamily="34" charset="-122"/>
                <a:cs typeface="Times New Roman" pitchFamily="18" charset="0"/>
              </a:rPr>
              <a:t>荣获第六届中国大学生阳光体育乒乓球</a:t>
            </a:r>
            <a:endParaRPr lang="en-US" altLang="zh-CN" b="1" dirty="0" smtClean="0">
              <a:latin typeface="微软雅黑" pitchFamily="34" charset="-122"/>
              <a:ea typeface="微软雅黑" pitchFamily="34" charset="-122"/>
              <a:cs typeface="Times New Roman" pitchFamily="18" charset="0"/>
            </a:endParaRPr>
          </a:p>
          <a:p>
            <a:pPr algn="ctr" eaLnBrk="0" hangingPunct="0"/>
            <a:r>
              <a:rPr lang="zh-CN" altLang="en-US" b="1" dirty="0" smtClean="0">
                <a:latin typeface="微软雅黑" pitchFamily="34" charset="-122"/>
                <a:ea typeface="微软雅黑" pitchFamily="34" charset="-122"/>
                <a:cs typeface="Times New Roman" pitchFamily="18" charset="0"/>
              </a:rPr>
              <a:t>比赛二等奖</a:t>
            </a:r>
            <a:endParaRPr lang="zh-CN" altLang="en-US" dirty="0">
              <a:latin typeface="微软雅黑" pitchFamily="34" charset="-122"/>
              <a:ea typeface="微软雅黑" pitchFamily="34" charset="-122"/>
            </a:endParaRPr>
          </a:p>
        </p:txBody>
      </p:sp>
      <p:grpSp>
        <p:nvGrpSpPr>
          <p:cNvPr id="40" name="组合 70"/>
          <p:cNvGrpSpPr/>
          <p:nvPr/>
        </p:nvGrpSpPr>
        <p:grpSpPr>
          <a:xfrm>
            <a:off x="3500430" y="3429000"/>
            <a:ext cx="5643570" cy="598200"/>
            <a:chOff x="5389" y="2138"/>
            <a:chExt cx="8222" cy="943"/>
          </a:xfrm>
        </p:grpSpPr>
        <p:cxnSp>
          <p:nvCxnSpPr>
            <p:cNvPr id="41" name="直接连接符 40"/>
            <p:cNvCxnSpPr/>
            <p:nvPr/>
          </p:nvCxnSpPr>
          <p:spPr>
            <a:xfrm>
              <a:off x="5536" y="3081"/>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42" name="文本框 72"/>
            <p:cNvSpPr txBox="1"/>
            <p:nvPr/>
          </p:nvSpPr>
          <p:spPr>
            <a:xfrm>
              <a:off x="5389" y="2138"/>
              <a:ext cx="8222" cy="534"/>
            </a:xfrm>
            <a:prstGeom prst="rect">
              <a:avLst/>
            </a:prstGeom>
            <a:noFill/>
            <a:ln w="9525">
              <a:noFill/>
            </a:ln>
          </p:spPr>
          <p:txBody>
            <a:bodyPr wrap="square" anchor="t">
              <a:spAutoFit/>
            </a:bodyPr>
            <a:lstStyle/>
            <a:p>
              <a:pPr lvl="0" algn="ctr"/>
              <a:endParaRPr lang="zh-CN" altLang="en-US" sz="1600" dirty="0">
                <a:latin typeface="Arial" panose="020B0604020202020204" pitchFamily="34" charset="0"/>
                <a:ea typeface="宋体" panose="02010600030101010101" pitchFamily="2" charset="-122"/>
              </a:endParaRPr>
            </a:p>
          </p:txBody>
        </p:sp>
      </p:grpSp>
      <p:grpSp>
        <p:nvGrpSpPr>
          <p:cNvPr id="35" name="组合 70"/>
          <p:cNvGrpSpPr/>
          <p:nvPr/>
        </p:nvGrpSpPr>
        <p:grpSpPr>
          <a:xfrm>
            <a:off x="3286116" y="2143116"/>
            <a:ext cx="5643570" cy="598200"/>
            <a:chOff x="5389" y="2138"/>
            <a:chExt cx="8222" cy="943"/>
          </a:xfrm>
        </p:grpSpPr>
        <p:cxnSp>
          <p:nvCxnSpPr>
            <p:cNvPr id="36" name="直接连接符 35"/>
            <p:cNvCxnSpPr/>
            <p:nvPr/>
          </p:nvCxnSpPr>
          <p:spPr>
            <a:xfrm>
              <a:off x="5536" y="3081"/>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44" name="文本框 72"/>
            <p:cNvSpPr txBox="1"/>
            <p:nvPr/>
          </p:nvSpPr>
          <p:spPr>
            <a:xfrm>
              <a:off x="5389" y="2138"/>
              <a:ext cx="8222" cy="534"/>
            </a:xfrm>
            <a:prstGeom prst="rect">
              <a:avLst/>
            </a:prstGeom>
            <a:noFill/>
            <a:ln w="9525">
              <a:noFill/>
            </a:ln>
          </p:spPr>
          <p:txBody>
            <a:bodyPr wrap="square" anchor="t">
              <a:spAutoFit/>
            </a:bodyPr>
            <a:lstStyle/>
            <a:p>
              <a:pPr lvl="0" algn="ctr"/>
              <a:endParaRPr lang="zh-CN" altLang="en-US" sz="1600" dirty="0">
                <a:latin typeface="Arial" panose="020B0604020202020204" pitchFamily="34" charset="0"/>
                <a:ea typeface="宋体" panose="02010600030101010101" pitchFamily="2" charset="-122"/>
              </a:endParaRPr>
            </a:p>
          </p:txBody>
        </p:sp>
      </p:grpSp>
      <p:sp>
        <p:nvSpPr>
          <p:cNvPr id="55" name="文本框 72"/>
          <p:cNvSpPr txBox="1"/>
          <p:nvPr/>
        </p:nvSpPr>
        <p:spPr>
          <a:xfrm>
            <a:off x="3438516" y="2295516"/>
            <a:ext cx="5643570" cy="338747"/>
          </a:xfrm>
          <a:prstGeom prst="rect">
            <a:avLst/>
          </a:prstGeom>
          <a:noFill/>
          <a:ln w="9525">
            <a:noFill/>
          </a:ln>
        </p:spPr>
        <p:txBody>
          <a:bodyPr wrap="square" anchor="t">
            <a:spAutoFit/>
          </a:bodyPr>
          <a:lstStyle/>
          <a:p>
            <a:pPr lvl="0" algn="ctr"/>
            <a:endParaRPr lang="zh-CN" altLang="en-US" sz="1600" dirty="0">
              <a:latin typeface="Arial" panose="020B0604020202020204" pitchFamily="34" charset="0"/>
              <a:ea typeface="宋体" panose="02010600030101010101" pitchFamily="2" charset="-122"/>
            </a:endParaRPr>
          </a:p>
        </p:txBody>
      </p:sp>
      <p:sp>
        <p:nvSpPr>
          <p:cNvPr id="56" name="矩形 55"/>
          <p:cNvSpPr/>
          <p:nvPr/>
        </p:nvSpPr>
        <p:spPr>
          <a:xfrm>
            <a:off x="3214678" y="4572008"/>
            <a:ext cx="5929322" cy="369332"/>
          </a:xfrm>
          <a:prstGeom prst="rect">
            <a:avLst/>
          </a:prstGeom>
        </p:spPr>
        <p:txBody>
          <a:bodyPr wrap="square">
            <a:spAutoFit/>
          </a:bodyPr>
          <a:lstStyle/>
          <a:p>
            <a:pPr algn="ctr" eaLnBrk="0" hangingPunct="0"/>
            <a:r>
              <a:rPr lang="zh-CN" altLang="en-US" b="1" dirty="0" smtClean="0">
                <a:latin typeface="微软雅黑" pitchFamily="34" charset="-122"/>
                <a:ea typeface="微软雅黑" pitchFamily="34" charset="-122"/>
                <a:cs typeface="Times New Roman" pitchFamily="18" charset="0"/>
              </a:rPr>
              <a:t>2</a:t>
            </a:r>
            <a:r>
              <a:rPr lang="en-US" altLang="zh-CN" b="1" dirty="0" smtClean="0">
                <a:latin typeface="微软雅黑" pitchFamily="34" charset="-122"/>
                <a:ea typeface="微软雅黑" pitchFamily="34" charset="-122"/>
                <a:cs typeface="Times New Roman" pitchFamily="18" charset="0"/>
              </a:rPr>
              <a:t>016</a:t>
            </a:r>
            <a:r>
              <a:rPr lang="zh-CN" altLang="en-US" b="1" dirty="0" smtClean="0">
                <a:latin typeface="微软雅黑" pitchFamily="34" charset="-122"/>
                <a:ea typeface="微软雅黑" pitchFamily="34" charset="-122"/>
                <a:cs typeface="Times New Roman" pitchFamily="18" charset="0"/>
              </a:rPr>
              <a:t>荣获第七届中国大学生阳光体育乒乓球比赛二等奖</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lenovo\Desktop\职称答辩\比赛照片\mmexport1528799770430.jpg"/>
          <p:cNvPicPr>
            <a:picLocks noChangeAspect="1" noChangeArrowheads="1"/>
          </p:cNvPicPr>
          <p:nvPr/>
        </p:nvPicPr>
        <p:blipFill>
          <a:blip r:embed="rId2"/>
          <a:srcRect/>
          <a:stretch>
            <a:fillRect/>
          </a:stretch>
        </p:blipFill>
        <p:spPr bwMode="auto">
          <a:xfrm>
            <a:off x="357158" y="1357298"/>
            <a:ext cx="3500462" cy="4572032"/>
          </a:xfrm>
          <a:prstGeom prst="rect">
            <a:avLst/>
          </a:prstGeom>
          <a:noFill/>
        </p:spPr>
      </p:pic>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506" name="文本框 5"/>
          <p:cNvSpPr txBox="1"/>
          <p:nvPr/>
        </p:nvSpPr>
        <p:spPr>
          <a:xfrm>
            <a:off x="357158" y="214290"/>
            <a:ext cx="6508750" cy="523220"/>
          </a:xfrm>
          <a:prstGeom prst="rect">
            <a:avLst/>
          </a:prstGeom>
          <a:noFill/>
          <a:ln w="9525">
            <a:noFill/>
          </a:ln>
        </p:spPr>
        <p:txBody>
          <a:bodyPr wrap="square" anchor="t">
            <a:spAutoFit/>
          </a:bodyPr>
          <a:lstStyle/>
          <a:p>
            <a:pPr lvl="0" indent="0"/>
            <a:r>
              <a:rPr lang="en-US" altLang="zh-CN" sz="2800" b="1" dirty="0" smtClean="0">
                <a:latin typeface="微软雅黑" panose="020B0503020204020204" charset="-122"/>
                <a:ea typeface="微软雅黑" panose="020B0503020204020204" charset="-122"/>
              </a:rPr>
              <a:t>2.</a:t>
            </a:r>
            <a:r>
              <a:rPr lang="en-US" altLang="zh-CN" sz="2200" b="1" dirty="0" smtClean="0">
                <a:latin typeface="微软雅黑" panose="020B0503020204020204" charset="-122"/>
                <a:ea typeface="微软雅黑" panose="020B0503020204020204" charset="-122"/>
              </a:rPr>
              <a:t>4</a:t>
            </a:r>
            <a:r>
              <a:rPr lang="zh-CN" altLang="en-US" sz="2800" b="1" dirty="0" smtClean="0">
                <a:latin typeface="微软雅黑" panose="020B0503020204020204" charset="-122"/>
                <a:ea typeface="微软雅黑" panose="020B0503020204020204" charset="-122"/>
              </a:rPr>
              <a:t>工作</a:t>
            </a:r>
            <a:r>
              <a:rPr lang="zh-CN" altLang="en-US" sz="2800" b="1" dirty="0">
                <a:latin typeface="微软雅黑" panose="020B0503020204020204" charset="-122"/>
                <a:ea typeface="微软雅黑" panose="020B0503020204020204" charset="-122"/>
              </a:rPr>
              <a:t>业绩</a:t>
            </a:r>
            <a:r>
              <a:rPr lang="en-US" altLang="zh-CN" sz="2400" b="1" dirty="0">
                <a:latin typeface="微软雅黑" panose="020B0503020204020204" charset="-122"/>
                <a:ea typeface="微软雅黑" panose="020B0503020204020204" charset="-122"/>
              </a:rPr>
              <a:t>-</a:t>
            </a:r>
            <a:r>
              <a:rPr lang="zh-CN" altLang="en-US" sz="2400" b="1" dirty="0">
                <a:latin typeface="微软雅黑" panose="020B0503020204020204" charset="-122"/>
                <a:ea typeface="微软雅黑" panose="020B0503020204020204" charset="-122"/>
              </a:rPr>
              <a:t>校园公益</a:t>
            </a:r>
          </a:p>
        </p:txBody>
      </p:sp>
      <p:sp>
        <p:nvSpPr>
          <p:cNvPr id="27" name="椭圆 26"/>
          <p:cNvSpPr/>
          <p:nvPr/>
        </p:nvSpPr>
        <p:spPr>
          <a:xfrm rot="11047877">
            <a:off x="4822825" y="6005513"/>
            <a:ext cx="122238" cy="14446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21511" name="组合 37"/>
          <p:cNvGrpSpPr/>
          <p:nvPr/>
        </p:nvGrpSpPr>
        <p:grpSpPr>
          <a:xfrm>
            <a:off x="2357422" y="6429396"/>
            <a:ext cx="5500726" cy="173138"/>
            <a:chOff x="5145" y="2855"/>
            <a:chExt cx="8393" cy="1415"/>
          </a:xfrm>
        </p:grpSpPr>
        <p:cxnSp>
          <p:nvCxnSpPr>
            <p:cNvPr id="4" name="直接连接符 3"/>
            <p:cNvCxnSpPr/>
            <p:nvPr/>
          </p:nvCxnSpPr>
          <p:spPr>
            <a:xfrm>
              <a:off x="5536" y="2855"/>
              <a:ext cx="8002" cy="13"/>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21513" name="文本框 11"/>
            <p:cNvSpPr txBox="1"/>
            <p:nvPr/>
          </p:nvSpPr>
          <p:spPr>
            <a:xfrm>
              <a:off x="5145" y="3689"/>
              <a:ext cx="8016" cy="581"/>
            </a:xfrm>
            <a:prstGeom prst="rect">
              <a:avLst/>
            </a:prstGeom>
            <a:noFill/>
            <a:ln w="9525">
              <a:noFill/>
            </a:ln>
          </p:spPr>
          <p:txBody>
            <a:bodyPr wrap="square" anchor="t">
              <a:spAutoFit/>
            </a:bodyPr>
            <a:lstStyle/>
            <a:p>
              <a:pPr lvl="0" indent="0"/>
              <a:endParaRPr lang="zh-CN" altLang="en-US" dirty="0">
                <a:latin typeface="Arial" panose="020B0604020202020204" pitchFamily="34" charset="0"/>
                <a:ea typeface="宋体" panose="02010600030101010101" pitchFamily="2" charset="-122"/>
              </a:endParaRPr>
            </a:p>
          </p:txBody>
        </p:sp>
      </p:grpSp>
      <p:grpSp>
        <p:nvGrpSpPr>
          <p:cNvPr id="21525" name="组合 7"/>
          <p:cNvGrpSpPr/>
          <p:nvPr/>
        </p:nvGrpSpPr>
        <p:grpSpPr>
          <a:xfrm>
            <a:off x="2643174" y="928670"/>
            <a:ext cx="4760724" cy="500018"/>
            <a:chOff x="5852" y="-753"/>
            <a:chExt cx="8050" cy="4159"/>
          </a:xfrm>
        </p:grpSpPr>
        <p:sp>
          <p:nvSpPr>
            <p:cNvPr id="9" name="椭圆 8"/>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21527" name="组合 9"/>
            <p:cNvGrpSpPr/>
            <p:nvPr/>
          </p:nvGrpSpPr>
          <p:grpSpPr>
            <a:xfrm>
              <a:off x="5852" y="-753"/>
              <a:ext cx="8050" cy="4159"/>
              <a:chOff x="5852" y="-753"/>
              <a:chExt cx="8050" cy="4159"/>
            </a:xfrm>
          </p:grpSpPr>
          <p:cxnSp>
            <p:nvCxnSpPr>
              <p:cNvPr id="11" name="直接连接符 10"/>
              <p:cNvCxnSpPr/>
              <p:nvPr/>
            </p:nvCxnSpPr>
            <p:spPr>
              <a:xfrm>
                <a:off x="5852" y="3406"/>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21529" name="文本框 12"/>
              <p:cNvSpPr txBox="1"/>
              <p:nvPr/>
            </p:nvSpPr>
            <p:spPr>
              <a:xfrm>
                <a:off x="6214" y="-753"/>
                <a:ext cx="7375" cy="3328"/>
              </a:xfrm>
              <a:prstGeom prst="rect">
                <a:avLst/>
              </a:prstGeom>
              <a:noFill/>
              <a:ln w="9525">
                <a:noFill/>
              </a:ln>
            </p:spPr>
            <p:txBody>
              <a:bodyPr wrap="square" anchor="t">
                <a:spAutoFit/>
              </a:bodyPr>
              <a:lstStyle/>
              <a:p>
                <a:pPr lvl="0" indent="0" algn="ctr"/>
                <a:r>
                  <a:rPr lang="zh-CN" altLang="en-US" sz="2000" b="1" dirty="0" smtClean="0">
                    <a:latin typeface="微软雅黑" pitchFamily="34" charset="-122"/>
                    <a:ea typeface="微软雅黑" pitchFamily="34" charset="-122"/>
                    <a:sym typeface="宋体" panose="02010600030101010101" pitchFamily="2" charset="-122"/>
                  </a:rPr>
                  <a:t>义务</a:t>
                </a:r>
                <a:r>
                  <a:rPr lang="zh-CN" altLang="en-US" sz="2000" b="1" dirty="0">
                    <a:latin typeface="微软雅黑" pitchFamily="34" charset="-122"/>
                    <a:ea typeface="微软雅黑" pitchFamily="34" charset="-122"/>
                    <a:sym typeface="宋体" panose="02010600030101010101" pitchFamily="2" charset="-122"/>
                  </a:rPr>
                  <a:t>担任我</a:t>
                </a:r>
                <a:r>
                  <a:rPr lang="zh-CN" altLang="en-US" sz="2000" b="1" dirty="0" smtClean="0">
                    <a:latin typeface="微软雅黑" pitchFamily="34" charset="-122"/>
                    <a:ea typeface="微软雅黑" pitchFamily="34" charset="-122"/>
                    <a:sym typeface="宋体" panose="02010600030101010101" pitchFamily="2" charset="-122"/>
                  </a:rPr>
                  <a:t>校乒乓球协会指导</a:t>
                </a:r>
                <a:r>
                  <a:rPr lang="zh-CN" altLang="en-US" sz="2000" b="1" dirty="0">
                    <a:latin typeface="微软雅黑" pitchFamily="34" charset="-122"/>
                    <a:ea typeface="微软雅黑" pitchFamily="34" charset="-122"/>
                    <a:sym typeface="宋体" panose="02010600030101010101" pitchFamily="2" charset="-122"/>
                  </a:rPr>
                  <a:t>老师</a:t>
                </a:r>
                <a:endParaRPr lang="zh-CN" altLang="en-US" sz="2000" b="1" dirty="0">
                  <a:latin typeface="微软雅黑" pitchFamily="34" charset="-122"/>
                  <a:ea typeface="微软雅黑" pitchFamily="34" charset="-122"/>
                </a:endParaRPr>
              </a:p>
            </p:txBody>
          </p:sp>
        </p:grpSp>
      </p:grpSp>
      <p:grpSp>
        <p:nvGrpSpPr>
          <p:cNvPr id="2" name="组合 48"/>
          <p:cNvGrpSpPr/>
          <p:nvPr/>
        </p:nvGrpSpPr>
        <p:grpSpPr>
          <a:xfrm>
            <a:off x="4286216" y="3857628"/>
            <a:ext cx="4857784" cy="523238"/>
            <a:chOff x="5389" y="2318"/>
            <a:chExt cx="9284" cy="825"/>
          </a:xfrm>
        </p:grpSpPr>
        <p:sp>
          <p:nvSpPr>
            <p:cNvPr id="3" name="椭圆 2"/>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800" strike="noStrike" noProof="1"/>
            </a:p>
          </p:txBody>
        </p:sp>
        <p:grpSp>
          <p:nvGrpSpPr>
            <p:cNvPr id="6" name="组合 50"/>
            <p:cNvGrpSpPr/>
            <p:nvPr/>
          </p:nvGrpSpPr>
          <p:grpSpPr>
            <a:xfrm>
              <a:off x="5389" y="2318"/>
              <a:ext cx="9284" cy="825"/>
              <a:chOff x="5389" y="2318"/>
              <a:chExt cx="9284" cy="825"/>
            </a:xfrm>
          </p:grpSpPr>
          <p:cxnSp>
            <p:nvCxnSpPr>
              <p:cNvPr id="7" name="直接连接符 6"/>
              <p:cNvCxnSpPr/>
              <p:nvPr/>
            </p:nvCxnSpPr>
            <p:spPr>
              <a:xfrm>
                <a:off x="5536" y="2855"/>
                <a:ext cx="8318" cy="26"/>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8" name="文本框 52"/>
              <p:cNvSpPr txBox="1"/>
              <p:nvPr/>
            </p:nvSpPr>
            <p:spPr>
              <a:xfrm>
                <a:off x="5389" y="2318"/>
                <a:ext cx="9284" cy="825"/>
              </a:xfrm>
              <a:prstGeom prst="rect">
                <a:avLst/>
              </a:prstGeom>
              <a:noFill/>
              <a:ln w="9525">
                <a:noFill/>
              </a:ln>
            </p:spPr>
            <p:txBody>
              <a:bodyPr wrap="square" anchor="t">
                <a:spAutoFit/>
              </a:bodyPr>
              <a:lstStyle/>
              <a:p>
                <a:pPr lvl="0" indent="0"/>
                <a:endParaRPr lang="zh-CN" altLang="en-US" sz="2800" dirty="0">
                  <a:latin typeface="微软雅黑" panose="020B0503020204020204" charset="-122"/>
                  <a:ea typeface="微软雅黑" panose="020B0503020204020204" charset="-122"/>
                </a:endParaRPr>
              </a:p>
            </p:txBody>
          </p:sp>
        </p:grpSp>
      </p:grpSp>
      <p:sp>
        <p:nvSpPr>
          <p:cNvPr id="25" name="矩形 24"/>
          <p:cNvSpPr/>
          <p:nvPr/>
        </p:nvSpPr>
        <p:spPr>
          <a:xfrm>
            <a:off x="4357686" y="3643314"/>
            <a:ext cx="4572000" cy="400110"/>
          </a:xfrm>
          <a:prstGeom prst="rect">
            <a:avLst/>
          </a:prstGeom>
        </p:spPr>
        <p:txBody>
          <a:bodyPr wrap="square">
            <a:spAutoFit/>
          </a:bodyPr>
          <a:lstStyle/>
          <a:p>
            <a:pPr algn="ctr" eaLnBrk="0" hangingPunct="0"/>
            <a:r>
              <a:rPr lang="zh-CN" altLang="en-US" b="1" dirty="0" smtClean="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教工排球赛、趣味运动会的裁判工作</a:t>
            </a:r>
            <a:endParaRPr lang="zh-CN" altLang="en-US" sz="2000" b="1" dirty="0">
              <a:latin typeface="微软雅黑" pitchFamily="34" charset="-122"/>
              <a:ea typeface="微软雅黑" pitchFamily="34" charset="-122"/>
            </a:endParaRPr>
          </a:p>
        </p:txBody>
      </p:sp>
      <p:sp>
        <p:nvSpPr>
          <p:cNvPr id="26" name="矩形 25"/>
          <p:cNvSpPr/>
          <p:nvPr/>
        </p:nvSpPr>
        <p:spPr>
          <a:xfrm>
            <a:off x="2714612" y="5857892"/>
            <a:ext cx="4929222" cy="523220"/>
          </a:xfrm>
          <a:prstGeom prst="rect">
            <a:avLst/>
          </a:prstGeom>
        </p:spPr>
        <p:txBody>
          <a:bodyPr wrap="square">
            <a:spAutoFit/>
          </a:bodyPr>
          <a:lstStyle/>
          <a:p>
            <a:pPr algn="ctr" eaLnBrk="0" hangingPunct="0"/>
            <a:r>
              <a:rPr lang="zh-CN" altLang="en-US" sz="2800" b="1" dirty="0" smtClean="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学生广播操比赛、校运动会的裁判工作</a:t>
            </a:r>
            <a:endParaRPr lang="zh-CN" altLang="en-US" sz="2000" b="1" dirty="0">
              <a:latin typeface="微软雅黑" pitchFamily="34" charset="-122"/>
              <a:ea typeface="微软雅黑" pitchFamily="34" charset="-122"/>
              <a:cs typeface="Times New Roman" pitchFamily="18" charset="0"/>
            </a:endParaRPr>
          </a:p>
        </p:txBody>
      </p:sp>
      <p:grpSp>
        <p:nvGrpSpPr>
          <p:cNvPr id="28" name="组合 48"/>
          <p:cNvGrpSpPr/>
          <p:nvPr/>
        </p:nvGrpSpPr>
        <p:grpSpPr>
          <a:xfrm>
            <a:off x="3571868" y="5072074"/>
            <a:ext cx="4786255" cy="523238"/>
            <a:chOff x="5389" y="2318"/>
            <a:chExt cx="9719" cy="825"/>
          </a:xfrm>
        </p:grpSpPr>
        <p:sp>
          <p:nvSpPr>
            <p:cNvPr id="29" name="椭圆 28"/>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800" strike="noStrike" noProof="1"/>
            </a:p>
          </p:txBody>
        </p:sp>
        <p:grpSp>
          <p:nvGrpSpPr>
            <p:cNvPr id="30" name="组合 50"/>
            <p:cNvGrpSpPr/>
            <p:nvPr/>
          </p:nvGrpSpPr>
          <p:grpSpPr>
            <a:xfrm>
              <a:off x="5389" y="2318"/>
              <a:ext cx="9719" cy="825"/>
              <a:chOff x="5389" y="2318"/>
              <a:chExt cx="9719" cy="825"/>
            </a:xfrm>
          </p:grpSpPr>
          <p:cxnSp>
            <p:nvCxnSpPr>
              <p:cNvPr id="31" name="直接连接符 30"/>
              <p:cNvCxnSpPr/>
              <p:nvPr/>
            </p:nvCxnSpPr>
            <p:spPr>
              <a:xfrm>
                <a:off x="5536" y="2855"/>
                <a:ext cx="9572" cy="26"/>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32" name="文本框 52"/>
              <p:cNvSpPr txBox="1"/>
              <p:nvPr/>
            </p:nvSpPr>
            <p:spPr>
              <a:xfrm>
                <a:off x="5389" y="2318"/>
                <a:ext cx="9284" cy="825"/>
              </a:xfrm>
              <a:prstGeom prst="rect">
                <a:avLst/>
              </a:prstGeom>
              <a:noFill/>
              <a:ln w="9525">
                <a:noFill/>
              </a:ln>
            </p:spPr>
            <p:txBody>
              <a:bodyPr wrap="square" anchor="t">
                <a:spAutoFit/>
              </a:bodyPr>
              <a:lstStyle/>
              <a:p>
                <a:pPr lvl="0" indent="0"/>
                <a:endParaRPr lang="zh-CN" altLang="en-US" sz="2800" dirty="0">
                  <a:latin typeface="微软雅黑" panose="020B0503020204020204" charset="-122"/>
                  <a:ea typeface="微软雅黑" panose="020B0503020204020204" charset="-122"/>
                </a:endParaRPr>
              </a:p>
            </p:txBody>
          </p:sp>
        </p:grpSp>
      </p:grpSp>
      <p:sp>
        <p:nvSpPr>
          <p:cNvPr id="33" name="矩形 32"/>
          <p:cNvSpPr/>
          <p:nvPr/>
        </p:nvSpPr>
        <p:spPr>
          <a:xfrm>
            <a:off x="4429124" y="2928934"/>
            <a:ext cx="4286280" cy="400110"/>
          </a:xfrm>
          <a:prstGeom prst="rect">
            <a:avLst/>
          </a:prstGeom>
        </p:spPr>
        <p:txBody>
          <a:bodyPr wrap="square">
            <a:spAutoFit/>
          </a:bodyPr>
          <a:lstStyle/>
          <a:p>
            <a:pPr algn="ctr" eaLnBrk="0" hangingPunct="0"/>
            <a:r>
              <a:rPr lang="zh-CN" altLang="en-US" sz="2000" b="1" dirty="0" smtClean="0">
                <a:latin typeface="微软雅黑" pitchFamily="34" charset="-122"/>
                <a:ea typeface="微软雅黑" pitchFamily="34" charset="-122"/>
              </a:rPr>
              <a:t>首创乒乓球专项课团体赛比赛形式</a:t>
            </a:r>
            <a:endParaRPr lang="zh-CN" altLang="en-US" sz="2000" b="1" dirty="0">
              <a:latin typeface="微软雅黑" pitchFamily="34" charset="-122"/>
              <a:ea typeface="微软雅黑" pitchFamily="34" charset="-122"/>
            </a:endParaRPr>
          </a:p>
        </p:txBody>
      </p:sp>
      <p:sp>
        <p:nvSpPr>
          <p:cNvPr id="34" name="矩形 33"/>
          <p:cNvSpPr/>
          <p:nvPr/>
        </p:nvSpPr>
        <p:spPr>
          <a:xfrm>
            <a:off x="3500430" y="4929198"/>
            <a:ext cx="4786346" cy="400110"/>
          </a:xfrm>
          <a:prstGeom prst="rect">
            <a:avLst/>
          </a:prstGeom>
        </p:spPr>
        <p:txBody>
          <a:bodyPr wrap="square">
            <a:spAutoFit/>
          </a:bodyPr>
          <a:lstStyle/>
          <a:p>
            <a:pPr algn="ctr" eaLnBrk="0" hangingPunct="0"/>
            <a:r>
              <a:rPr lang="zh-CN" altLang="en-US" sz="2000" b="1" dirty="0" smtClean="0">
                <a:latin typeface="微软雅黑" pitchFamily="34" charset="-122"/>
                <a:ea typeface="微软雅黑" pitchFamily="34" charset="-122"/>
              </a:rPr>
              <a:t>教工乒乓球赛、各级乒乓球赛的裁判工作</a:t>
            </a:r>
            <a:endParaRPr lang="zh-CN" altLang="en-US" sz="2000" b="1" dirty="0">
              <a:latin typeface="微软雅黑" pitchFamily="34" charset="-122"/>
              <a:ea typeface="微软雅黑" pitchFamily="34" charset="-122"/>
            </a:endParaRPr>
          </a:p>
        </p:txBody>
      </p:sp>
      <p:grpSp>
        <p:nvGrpSpPr>
          <p:cNvPr id="37" name="组合 50"/>
          <p:cNvGrpSpPr/>
          <p:nvPr/>
        </p:nvGrpSpPr>
        <p:grpSpPr>
          <a:xfrm>
            <a:off x="4286248" y="2714620"/>
            <a:ext cx="4572033" cy="643107"/>
            <a:chOff x="5389" y="2318"/>
            <a:chExt cx="9284" cy="1014"/>
          </a:xfrm>
        </p:grpSpPr>
        <p:cxnSp>
          <p:nvCxnSpPr>
            <p:cNvPr id="38" name="直接连接符 37"/>
            <p:cNvCxnSpPr/>
            <p:nvPr/>
          </p:nvCxnSpPr>
          <p:spPr>
            <a:xfrm flipV="1">
              <a:off x="5534" y="3332"/>
              <a:ext cx="8704"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39" name="文本框 52"/>
            <p:cNvSpPr txBox="1"/>
            <p:nvPr/>
          </p:nvSpPr>
          <p:spPr>
            <a:xfrm>
              <a:off x="5389" y="2318"/>
              <a:ext cx="9284" cy="825"/>
            </a:xfrm>
            <a:prstGeom prst="rect">
              <a:avLst/>
            </a:prstGeom>
            <a:noFill/>
            <a:ln w="9525">
              <a:noFill/>
            </a:ln>
          </p:spPr>
          <p:txBody>
            <a:bodyPr wrap="square" anchor="t">
              <a:spAutoFit/>
            </a:bodyPr>
            <a:lstStyle/>
            <a:p>
              <a:pPr lvl="0" indent="0"/>
              <a:endParaRPr lang="zh-CN" altLang="en-US" sz="2800" dirty="0">
                <a:latin typeface="微软雅黑" panose="020B0503020204020204" charset="-122"/>
                <a:ea typeface="微软雅黑" panose="020B0503020204020204" charset="-122"/>
              </a:endParaRPr>
            </a:p>
          </p:txBody>
        </p:sp>
      </p:grpSp>
      <p:grpSp>
        <p:nvGrpSpPr>
          <p:cNvPr id="41" name="组合 7"/>
          <p:cNvGrpSpPr/>
          <p:nvPr/>
        </p:nvGrpSpPr>
        <p:grpSpPr>
          <a:xfrm>
            <a:off x="3428992" y="1714488"/>
            <a:ext cx="4786745" cy="785674"/>
            <a:chOff x="5205" y="-3129"/>
            <a:chExt cx="8094" cy="6535"/>
          </a:xfrm>
        </p:grpSpPr>
        <p:sp>
          <p:nvSpPr>
            <p:cNvPr id="42" name="椭圆 41"/>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43" name="组合 9"/>
            <p:cNvGrpSpPr/>
            <p:nvPr/>
          </p:nvGrpSpPr>
          <p:grpSpPr>
            <a:xfrm>
              <a:off x="5205" y="-3129"/>
              <a:ext cx="8094" cy="6535"/>
              <a:chOff x="5205" y="-3129"/>
              <a:chExt cx="8094" cy="6535"/>
            </a:xfrm>
          </p:grpSpPr>
          <p:cxnSp>
            <p:nvCxnSpPr>
              <p:cNvPr id="44" name="直接连接符 43"/>
              <p:cNvCxnSpPr/>
              <p:nvPr/>
            </p:nvCxnSpPr>
            <p:spPr>
              <a:xfrm flipV="1">
                <a:off x="5688" y="3406"/>
                <a:ext cx="7611"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45" name="文本框 12"/>
              <p:cNvSpPr txBox="1"/>
              <p:nvPr/>
            </p:nvSpPr>
            <p:spPr>
              <a:xfrm>
                <a:off x="5205" y="-3129"/>
                <a:ext cx="7375" cy="5888"/>
              </a:xfrm>
              <a:prstGeom prst="rect">
                <a:avLst/>
              </a:prstGeom>
              <a:noFill/>
              <a:ln w="9525">
                <a:noFill/>
              </a:ln>
            </p:spPr>
            <p:txBody>
              <a:bodyPr wrap="square" anchor="t">
                <a:spAutoFit/>
              </a:bodyPr>
              <a:lstStyle/>
              <a:p>
                <a:pPr lvl="0" indent="0" algn="ctr"/>
                <a:r>
                  <a:rPr lang="zh-CN" altLang="en-US" sz="2000" b="1" dirty="0" smtClean="0">
                    <a:latin typeface="微软雅黑" pitchFamily="34" charset="-122"/>
                    <a:ea typeface="微软雅黑" pitchFamily="34" charset="-122"/>
                    <a:sym typeface="宋体" panose="02010600030101010101" pitchFamily="2" charset="-122"/>
                  </a:rPr>
                  <a:t>义务</a:t>
                </a:r>
                <a:r>
                  <a:rPr lang="zh-CN" altLang="en-US" sz="2000" b="1" dirty="0">
                    <a:latin typeface="微软雅黑" pitchFamily="34" charset="-122"/>
                    <a:ea typeface="微软雅黑" pitchFamily="34" charset="-122"/>
                    <a:sym typeface="宋体" panose="02010600030101010101" pitchFamily="2" charset="-122"/>
                  </a:rPr>
                  <a:t>担任我</a:t>
                </a:r>
                <a:r>
                  <a:rPr lang="zh-CN" altLang="en-US" sz="2000" b="1" dirty="0" smtClean="0">
                    <a:latin typeface="微软雅黑" pitchFamily="34" charset="-122"/>
                    <a:ea typeface="微软雅黑" pitchFamily="34" charset="-122"/>
                    <a:sym typeface="宋体" panose="02010600030101010101" pitchFamily="2" charset="-122"/>
                  </a:rPr>
                  <a:t>校学生三下乡社会实践活动重点团队指导老师</a:t>
                </a:r>
                <a:endParaRPr lang="zh-CN" altLang="en-US" sz="2000" b="1" dirty="0">
                  <a:latin typeface="微软雅黑" pitchFamily="34" charset="-122"/>
                  <a:ea typeface="微软雅黑" pitchFamily="34" charset="-122"/>
                </a:endParaRPr>
              </a:p>
            </p:txBody>
          </p:sp>
        </p:gr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文本框 5"/>
          <p:cNvSpPr txBox="1"/>
          <p:nvPr/>
        </p:nvSpPr>
        <p:spPr>
          <a:xfrm>
            <a:off x="322580" y="268605"/>
            <a:ext cx="6430645" cy="548640"/>
          </a:xfrm>
          <a:prstGeom prst="rect">
            <a:avLst/>
          </a:prstGeom>
          <a:noFill/>
          <a:ln w="9525">
            <a:noFill/>
          </a:ln>
        </p:spPr>
        <p:txBody>
          <a:bodyPr wrap="square" anchor="t">
            <a:spAutoFit/>
          </a:bodyPr>
          <a:lstStyle/>
          <a:p>
            <a:pPr lvl="0" indent="0"/>
            <a:r>
              <a:rPr lang="en-US" altLang="zh-CN" sz="2800" b="1">
                <a:latin typeface="微软雅黑" panose="020B0503020204020204" charset="-122"/>
                <a:ea typeface="微软雅黑" panose="020B0503020204020204" charset="-122"/>
              </a:rPr>
              <a:t>3. </a:t>
            </a:r>
            <a:r>
              <a:rPr lang="zh-CN" altLang="en-US" sz="2800" b="1">
                <a:latin typeface="微软雅黑" panose="020B0503020204020204" charset="-122"/>
                <a:ea typeface="微软雅黑" panose="020B0503020204020204" charset="-122"/>
              </a:rPr>
              <a:t>工作设想</a:t>
            </a:r>
            <a:endParaRPr lang="zh-CN" altLang="en-US" sz="2400" b="1">
              <a:latin typeface="微软雅黑" panose="020B0503020204020204" charset="-122"/>
              <a:ea typeface="微软雅黑" panose="020B0503020204020204" charset="-122"/>
            </a:endParaRPr>
          </a:p>
        </p:txBody>
      </p:sp>
      <p:grpSp>
        <p:nvGrpSpPr>
          <p:cNvPr id="8" name="组合 7"/>
          <p:cNvGrpSpPr/>
          <p:nvPr/>
        </p:nvGrpSpPr>
        <p:grpSpPr>
          <a:xfrm>
            <a:off x="323215" y="6553835"/>
            <a:ext cx="8567420" cy="304800"/>
            <a:chOff x="509" y="10321"/>
            <a:chExt cx="13492" cy="480"/>
          </a:xfrm>
        </p:grpSpPr>
        <p:cxnSp>
          <p:nvCxnSpPr>
            <p:cNvPr id="9" name="直接连接符 8"/>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4339" name="组合 14338"/>
            <p:cNvGrpSpPr/>
            <p:nvPr/>
          </p:nvGrpSpPr>
          <p:grpSpPr>
            <a:xfrm>
              <a:off x="5200" y="10321"/>
              <a:ext cx="3999" cy="480"/>
              <a:chOff x="0" y="0"/>
              <a:chExt cx="3999" cy="480"/>
            </a:xfrm>
          </p:grpSpPr>
          <p:sp>
            <p:nvSpPr>
              <p:cNvPr id="14340"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pic>
        <p:nvPicPr>
          <p:cNvPr id="25" name="图片 4" descr="www_tuweimei_comComp_22252059_7Dkb3ZrJBYyMfkTctXC8mcOI3RlnUQ4R.jpg"/>
          <p:cNvPicPr>
            <a:picLocks noGrp="1" noChangeAspect="1"/>
          </p:cNvPicPr>
          <p:nvPr isPhoto="1"/>
        </p:nvPicPr>
        <p:blipFill>
          <a:blip r:embed="rId2" cstate="screen">
            <a:clrChange>
              <a:clrFrom>
                <a:srgbClr val="FBFBFB"/>
              </a:clrFrom>
              <a:clrTo>
                <a:srgbClr val="FBFBFB">
                  <a:alpha val="0"/>
                </a:srgbClr>
              </a:clrTo>
            </a:clrChange>
            <a:extLst>
              <a:ext uri="{28A0092B-C50C-407E-A947-70E740481C1C}">
                <a14:useLocalDpi xmlns:a14="http://schemas.microsoft.com/office/drawing/2010/main" xmlns="" val="0"/>
              </a:ext>
            </a:extLst>
          </a:blip>
          <a:srcRect/>
          <a:stretch>
            <a:fillRect/>
          </a:stretch>
        </p:blipFill>
        <p:spPr bwMode="auto">
          <a:xfrm>
            <a:off x="3428992" y="5000636"/>
            <a:ext cx="2480945" cy="1431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文本框 9"/>
          <p:cNvSpPr txBox="1"/>
          <p:nvPr/>
        </p:nvSpPr>
        <p:spPr>
          <a:xfrm>
            <a:off x="642910" y="3857628"/>
            <a:ext cx="2667000" cy="1938992"/>
          </a:xfrm>
          <a:prstGeom prst="rect">
            <a:avLst/>
          </a:prstGeom>
          <a:noFill/>
        </p:spPr>
        <p:txBody>
          <a:bodyPr wrap="square" rtlCol="0">
            <a:spAutoFit/>
          </a:bodyPr>
          <a:lstStyle/>
          <a:p>
            <a:pPr marL="285750" indent="-285750">
              <a:lnSpc>
                <a:spcPct val="150000"/>
              </a:lnSpc>
              <a:buFont typeface="Wingdings" panose="05000000000000000000" charset="0"/>
              <a:buChar char="ü"/>
            </a:pPr>
            <a:r>
              <a:rPr lang="zh-CN" altLang="en-US" sz="1600" dirty="0" smtClean="0">
                <a:latin typeface="微软雅黑" panose="020B0503020204020204" charset="-122"/>
                <a:ea typeface="微软雅黑" panose="020B0503020204020204" charset="-122"/>
              </a:rPr>
              <a:t>学业深造</a:t>
            </a:r>
            <a:r>
              <a:rPr lang="en-US" altLang="zh-CN" sz="1600" dirty="0" smtClean="0">
                <a:latin typeface="微软雅黑" panose="020B0503020204020204" charset="-122"/>
                <a:ea typeface="微软雅黑" panose="020B0503020204020204" charset="-122"/>
              </a:rPr>
              <a:t>,</a:t>
            </a:r>
            <a:r>
              <a:rPr lang="zh-CN" altLang="en-US" sz="1600" dirty="0" smtClean="0">
                <a:latin typeface="微软雅黑" panose="020B0503020204020204" charset="-122"/>
                <a:ea typeface="微软雅黑" panose="020B0503020204020204" charset="-122"/>
              </a:rPr>
              <a:t>积极参加校内外培训学习</a:t>
            </a:r>
            <a:endParaRPr lang="en-US" altLang="zh-CN" sz="1600" dirty="0" smtClean="0">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ü"/>
            </a:pPr>
            <a:r>
              <a:rPr lang="zh-CN" altLang="en-US" sz="1600" dirty="0" smtClean="0">
                <a:latin typeface="微软雅黑" panose="020B0503020204020204" charset="-122"/>
                <a:ea typeface="微软雅黑" panose="020B0503020204020204" charset="-122"/>
              </a:rPr>
              <a:t>更新理念，更新知识</a:t>
            </a:r>
            <a:endParaRPr lang="zh-CN" altLang="en-US" sz="1600" dirty="0">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ü"/>
            </a:pPr>
            <a:r>
              <a:rPr lang="zh-CN" altLang="en-US" sz="1600" dirty="0" smtClean="0">
                <a:latin typeface="微软雅黑" panose="020B0503020204020204" charset="-122"/>
                <a:ea typeface="微软雅黑" panose="020B0503020204020204" charset="-122"/>
              </a:rPr>
              <a:t>提升教学能力和训练水平</a:t>
            </a:r>
            <a:endParaRPr lang="zh-CN" altLang="en-US" sz="1600" dirty="0">
              <a:latin typeface="微软雅黑" panose="020B0503020204020204" charset="-122"/>
              <a:ea typeface="微软雅黑" panose="020B0503020204020204" charset="-122"/>
            </a:endParaRPr>
          </a:p>
        </p:txBody>
      </p:sp>
      <p:grpSp>
        <p:nvGrpSpPr>
          <p:cNvPr id="19" name="组合 18"/>
          <p:cNvGrpSpPr/>
          <p:nvPr/>
        </p:nvGrpSpPr>
        <p:grpSpPr>
          <a:xfrm>
            <a:off x="886460" y="642918"/>
            <a:ext cx="8257540" cy="2589530"/>
            <a:chOff x="1435" y="3343"/>
            <a:chExt cx="9667" cy="4078"/>
          </a:xfrm>
        </p:grpSpPr>
        <p:pic>
          <p:nvPicPr>
            <p:cNvPr id="17" name="图片 16" descr="图片2"/>
            <p:cNvPicPr>
              <a:picLocks noChangeAspect="1"/>
            </p:cNvPicPr>
            <p:nvPr/>
          </p:nvPicPr>
          <p:blipFill>
            <a:blip r:embed="rId3"/>
            <a:srcRect/>
            <a:stretch>
              <a:fillRect/>
            </a:stretch>
          </p:blipFill>
          <p:spPr>
            <a:xfrm>
              <a:off x="1435" y="3997"/>
              <a:ext cx="8929" cy="3424"/>
            </a:xfrm>
            <a:prstGeom prst="rect">
              <a:avLst/>
            </a:prstGeom>
          </p:spPr>
        </p:pic>
        <p:sp>
          <p:nvSpPr>
            <p:cNvPr id="18" name="矩形 17"/>
            <p:cNvSpPr/>
            <p:nvPr/>
          </p:nvSpPr>
          <p:spPr>
            <a:xfrm rot="19260000">
              <a:off x="9968" y="3343"/>
              <a:ext cx="1134" cy="12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 name="组合 21"/>
          <p:cNvGrpSpPr/>
          <p:nvPr/>
        </p:nvGrpSpPr>
        <p:grpSpPr>
          <a:xfrm>
            <a:off x="1415415" y="2857500"/>
            <a:ext cx="1526335" cy="771041"/>
            <a:chOff x="752" y="5662"/>
            <a:chExt cx="2404" cy="1214"/>
          </a:xfrm>
        </p:grpSpPr>
        <p:sp>
          <p:nvSpPr>
            <p:cNvPr id="20" name="圆角矩形 19"/>
            <p:cNvSpPr/>
            <p:nvPr/>
          </p:nvSpPr>
          <p:spPr>
            <a:xfrm>
              <a:off x="752" y="5662"/>
              <a:ext cx="2318" cy="1120"/>
            </a:xfrm>
            <a:prstGeom prst="roundRect">
              <a:avLst>
                <a:gd name="adj" fmla="val 10000"/>
              </a:avLst>
            </a:prstGeom>
          </p:spPr>
          <p:style>
            <a:lnRef idx="0">
              <a:schemeClr val="lt1">
                <a:hueOff val="0"/>
                <a:satOff val="0"/>
                <a:lumOff val="0"/>
                <a:alphaOff val="0"/>
              </a:schemeClr>
            </a:lnRef>
            <a:fillRef idx="3">
              <a:schemeClr val="accent6">
                <a:hueOff val="0"/>
                <a:satOff val="0"/>
                <a:lumOff val="0"/>
                <a:alphaOff val="0"/>
              </a:schemeClr>
            </a:fillRef>
            <a:effectRef idx="3">
              <a:schemeClr val="accent6">
                <a:hueOff val="0"/>
                <a:satOff val="0"/>
                <a:lumOff val="0"/>
                <a:alphaOff val="0"/>
              </a:schemeClr>
            </a:effectRef>
            <a:fontRef idx="minor">
              <a:schemeClr val="lt1"/>
            </a:fontRef>
          </p:style>
        </p:sp>
        <p:sp>
          <p:nvSpPr>
            <p:cNvPr id="21" name="任意多边形 20"/>
            <p:cNvSpPr/>
            <p:nvPr/>
          </p:nvSpPr>
          <p:spPr>
            <a:xfrm>
              <a:off x="838" y="5756"/>
              <a:ext cx="2318" cy="1120"/>
            </a:xfrm>
            <a:custGeom>
              <a:avLst/>
              <a:gdLst>
                <a:gd name="connsiteX0" fmla="*/ 0 w 1471934"/>
                <a:gd name="connsiteY0" fmla="*/ 71140 h 711398"/>
                <a:gd name="connsiteX1" fmla="*/ 71140 w 1471934"/>
                <a:gd name="connsiteY1" fmla="*/ 0 h 711398"/>
                <a:gd name="connsiteX2" fmla="*/ 1400794 w 1471934"/>
                <a:gd name="connsiteY2" fmla="*/ 0 h 711398"/>
                <a:gd name="connsiteX3" fmla="*/ 1471934 w 1471934"/>
                <a:gd name="connsiteY3" fmla="*/ 71140 h 711398"/>
                <a:gd name="connsiteX4" fmla="*/ 1471934 w 1471934"/>
                <a:gd name="connsiteY4" fmla="*/ 640258 h 711398"/>
                <a:gd name="connsiteX5" fmla="*/ 1400794 w 1471934"/>
                <a:gd name="connsiteY5" fmla="*/ 711398 h 711398"/>
                <a:gd name="connsiteX6" fmla="*/ 71140 w 1471934"/>
                <a:gd name="connsiteY6" fmla="*/ 711398 h 711398"/>
                <a:gd name="connsiteX7" fmla="*/ 0 w 1471934"/>
                <a:gd name="connsiteY7" fmla="*/ 640258 h 711398"/>
                <a:gd name="connsiteX8" fmla="*/ 0 w 1471934"/>
                <a:gd name="connsiteY8" fmla="*/ 71140 h 711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934" h="711398">
                  <a:moveTo>
                    <a:pt x="0" y="71140"/>
                  </a:moveTo>
                  <a:cubicBezTo>
                    <a:pt x="0" y="31850"/>
                    <a:pt x="31850" y="0"/>
                    <a:pt x="71140" y="0"/>
                  </a:cubicBezTo>
                  <a:lnTo>
                    <a:pt x="1400794" y="0"/>
                  </a:lnTo>
                  <a:cubicBezTo>
                    <a:pt x="1440084" y="0"/>
                    <a:pt x="1471934" y="31850"/>
                    <a:pt x="1471934" y="71140"/>
                  </a:cubicBezTo>
                  <a:lnTo>
                    <a:pt x="1471934" y="640258"/>
                  </a:lnTo>
                  <a:cubicBezTo>
                    <a:pt x="1471934" y="679548"/>
                    <a:pt x="1440084" y="711398"/>
                    <a:pt x="1400794" y="711398"/>
                  </a:cubicBezTo>
                  <a:lnTo>
                    <a:pt x="71140" y="711398"/>
                  </a:lnTo>
                  <a:cubicBezTo>
                    <a:pt x="31850" y="711398"/>
                    <a:pt x="0" y="679548"/>
                    <a:pt x="0" y="640258"/>
                  </a:cubicBezTo>
                  <a:lnTo>
                    <a:pt x="0" y="71140"/>
                  </a:lnTo>
                  <a:close/>
                </a:path>
              </a:pathLst>
            </a:custGeom>
          </p:spPr>
          <p:style>
            <a:lnRef idx="1">
              <a:schemeClr val="accent6">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1796" tIns="81796" rIns="81796" bIns="81796" numCol="1" spcCol="1270" anchor="ctr" anchorCtr="0">
              <a:noAutofit/>
            </a:bodyPr>
            <a:lstStyle/>
            <a:p>
              <a:pPr lvl="0" algn="ctr" defTabSz="711200">
                <a:lnSpc>
                  <a:spcPct val="90000"/>
                </a:lnSpc>
                <a:spcBef>
                  <a:spcPct val="0"/>
                </a:spcBef>
                <a:spcAft>
                  <a:spcPct val="35000"/>
                </a:spcAft>
              </a:pPr>
              <a:r>
                <a:rPr lang="zh-CN" altLang="en-US" b="1" kern="1200" dirty="0">
                  <a:latin typeface="微软雅黑" panose="020B0503020204020204" charset="-122"/>
                  <a:ea typeface="微软雅黑" panose="020B0503020204020204" charset="-122"/>
                </a:rPr>
                <a:t>专业深造</a:t>
              </a:r>
            </a:p>
          </p:txBody>
        </p:sp>
      </p:grpSp>
      <p:sp>
        <p:nvSpPr>
          <p:cNvPr id="24" name="圆角矩形 23"/>
          <p:cNvSpPr/>
          <p:nvPr/>
        </p:nvSpPr>
        <p:spPr>
          <a:xfrm>
            <a:off x="3842385" y="2044065"/>
            <a:ext cx="1471930" cy="711200"/>
          </a:xfrm>
          <a:prstGeom prst="roundRect">
            <a:avLst>
              <a:gd name="adj" fmla="val 10000"/>
            </a:avLst>
          </a:prstGeom>
          <a:solidFill>
            <a:srgbClr val="FFC000"/>
          </a:solidFill>
          <a:ln>
            <a:solidFill>
              <a:srgbClr val="00B050"/>
            </a:solidFill>
          </a:ln>
        </p:spPr>
        <p:style>
          <a:lnRef idx="0">
            <a:schemeClr val="lt1">
              <a:hueOff val="0"/>
              <a:satOff val="0"/>
              <a:lumOff val="0"/>
              <a:alphaOff val="0"/>
            </a:schemeClr>
          </a:lnRef>
          <a:fillRef idx="3">
            <a:schemeClr val="accent6">
              <a:hueOff val="0"/>
              <a:satOff val="0"/>
              <a:lumOff val="0"/>
              <a:alphaOff val="0"/>
            </a:schemeClr>
          </a:fillRef>
          <a:effectRef idx="3">
            <a:schemeClr val="accent6">
              <a:hueOff val="0"/>
              <a:satOff val="0"/>
              <a:lumOff val="0"/>
              <a:alphaOff val="0"/>
            </a:schemeClr>
          </a:effectRef>
          <a:fontRef idx="minor">
            <a:schemeClr val="lt1"/>
          </a:fontRef>
        </p:style>
      </p:sp>
      <p:sp>
        <p:nvSpPr>
          <p:cNvPr id="26" name="任意多边形 25"/>
          <p:cNvSpPr/>
          <p:nvPr/>
        </p:nvSpPr>
        <p:spPr>
          <a:xfrm>
            <a:off x="3896995" y="2103755"/>
            <a:ext cx="1471930" cy="711200"/>
          </a:xfrm>
          <a:custGeom>
            <a:avLst/>
            <a:gdLst>
              <a:gd name="connsiteX0" fmla="*/ 0 w 1471934"/>
              <a:gd name="connsiteY0" fmla="*/ 71140 h 711398"/>
              <a:gd name="connsiteX1" fmla="*/ 71140 w 1471934"/>
              <a:gd name="connsiteY1" fmla="*/ 0 h 711398"/>
              <a:gd name="connsiteX2" fmla="*/ 1400794 w 1471934"/>
              <a:gd name="connsiteY2" fmla="*/ 0 h 711398"/>
              <a:gd name="connsiteX3" fmla="*/ 1471934 w 1471934"/>
              <a:gd name="connsiteY3" fmla="*/ 71140 h 711398"/>
              <a:gd name="connsiteX4" fmla="*/ 1471934 w 1471934"/>
              <a:gd name="connsiteY4" fmla="*/ 640258 h 711398"/>
              <a:gd name="connsiteX5" fmla="*/ 1400794 w 1471934"/>
              <a:gd name="connsiteY5" fmla="*/ 711398 h 711398"/>
              <a:gd name="connsiteX6" fmla="*/ 71140 w 1471934"/>
              <a:gd name="connsiteY6" fmla="*/ 711398 h 711398"/>
              <a:gd name="connsiteX7" fmla="*/ 0 w 1471934"/>
              <a:gd name="connsiteY7" fmla="*/ 640258 h 711398"/>
              <a:gd name="connsiteX8" fmla="*/ 0 w 1471934"/>
              <a:gd name="connsiteY8" fmla="*/ 71140 h 711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934" h="711398">
                <a:moveTo>
                  <a:pt x="0" y="71140"/>
                </a:moveTo>
                <a:cubicBezTo>
                  <a:pt x="0" y="31850"/>
                  <a:pt x="31850" y="0"/>
                  <a:pt x="71140" y="0"/>
                </a:cubicBezTo>
                <a:lnTo>
                  <a:pt x="1400794" y="0"/>
                </a:lnTo>
                <a:cubicBezTo>
                  <a:pt x="1440084" y="0"/>
                  <a:pt x="1471934" y="31850"/>
                  <a:pt x="1471934" y="71140"/>
                </a:cubicBezTo>
                <a:lnTo>
                  <a:pt x="1471934" y="640258"/>
                </a:lnTo>
                <a:cubicBezTo>
                  <a:pt x="1471934" y="679548"/>
                  <a:pt x="1440084" y="711398"/>
                  <a:pt x="1400794" y="711398"/>
                </a:cubicBezTo>
                <a:lnTo>
                  <a:pt x="71140" y="711398"/>
                </a:lnTo>
                <a:cubicBezTo>
                  <a:pt x="31850" y="711398"/>
                  <a:pt x="0" y="679548"/>
                  <a:pt x="0" y="640258"/>
                </a:cubicBezTo>
                <a:lnTo>
                  <a:pt x="0" y="71140"/>
                </a:lnTo>
                <a:close/>
              </a:path>
            </a:pathLst>
          </a:custGeom>
        </p:spPr>
        <p:style>
          <a:lnRef idx="1">
            <a:schemeClr val="accent6">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1796" tIns="81796" rIns="81796" bIns="81796" numCol="1" spcCol="1270" anchor="ctr" anchorCtr="0">
            <a:noAutofit/>
          </a:bodyPr>
          <a:lstStyle/>
          <a:p>
            <a:pPr lvl="0" algn="ctr" defTabSz="711200">
              <a:lnSpc>
                <a:spcPct val="90000"/>
              </a:lnSpc>
              <a:spcBef>
                <a:spcPct val="0"/>
              </a:spcBef>
              <a:spcAft>
                <a:spcPct val="35000"/>
              </a:spcAft>
            </a:pPr>
            <a:r>
              <a:rPr lang="zh-CN" altLang="en-US" b="1" kern="1200" dirty="0" smtClean="0">
                <a:latin typeface="微软雅黑" panose="020B0503020204020204" charset="-122"/>
                <a:ea typeface="微软雅黑" panose="020B0503020204020204" charset="-122"/>
              </a:rPr>
              <a:t>学以致用</a:t>
            </a:r>
            <a:endParaRPr lang="zh-CN" altLang="en-US" b="1" kern="1200" dirty="0">
              <a:latin typeface="微软雅黑" panose="020B0503020204020204" charset="-122"/>
              <a:ea typeface="微软雅黑" panose="020B0503020204020204" charset="-122"/>
            </a:endParaRPr>
          </a:p>
        </p:txBody>
      </p:sp>
      <p:sp>
        <p:nvSpPr>
          <p:cNvPr id="27" name="文本框 26"/>
          <p:cNvSpPr txBox="1"/>
          <p:nvPr/>
        </p:nvSpPr>
        <p:spPr>
          <a:xfrm>
            <a:off x="3357554" y="3071810"/>
            <a:ext cx="2667000" cy="1985159"/>
          </a:xfrm>
          <a:prstGeom prst="rect">
            <a:avLst/>
          </a:prstGeom>
          <a:noFill/>
        </p:spPr>
        <p:txBody>
          <a:bodyPr wrap="square" rtlCol="0">
            <a:spAutoFit/>
          </a:bodyPr>
          <a:lstStyle/>
          <a:p>
            <a:pPr marL="285750" indent="-285750">
              <a:lnSpc>
                <a:spcPct val="150000"/>
              </a:lnSpc>
              <a:buFont typeface="Wingdings" panose="05000000000000000000" charset="0"/>
              <a:buChar char="ü"/>
            </a:pPr>
            <a:r>
              <a:rPr lang="zh-CN" altLang="en-US" sz="1600" dirty="0">
                <a:latin typeface="微软雅黑" panose="020B0503020204020204" charset="-122"/>
                <a:ea typeface="微软雅黑" panose="020B0503020204020204" charset="-122"/>
              </a:rPr>
              <a:t>提炼总结</a:t>
            </a:r>
            <a:r>
              <a:rPr lang="zh-CN" altLang="en-US" sz="1600" dirty="0" smtClean="0">
                <a:latin typeface="微软雅黑" panose="020B0503020204020204" charset="-122"/>
                <a:ea typeface="微软雅黑" panose="020B0503020204020204" charset="-122"/>
              </a:rPr>
              <a:t>所学所</a:t>
            </a:r>
            <a:r>
              <a:rPr lang="zh-CN" altLang="en-US" sz="1600" dirty="0">
                <a:latin typeface="微软雅黑" panose="020B0503020204020204" charset="-122"/>
                <a:ea typeface="微软雅黑" panose="020B0503020204020204" charset="-122"/>
              </a:rPr>
              <a:t>思</a:t>
            </a:r>
          </a:p>
          <a:p>
            <a:pPr marL="285750" indent="-285750">
              <a:lnSpc>
                <a:spcPct val="150000"/>
              </a:lnSpc>
              <a:buFont typeface="Wingdings" panose="05000000000000000000" charset="0"/>
              <a:buChar char="ü"/>
            </a:pPr>
            <a:r>
              <a:rPr lang="zh-CN" altLang="en-US" sz="1600" dirty="0" smtClean="0">
                <a:latin typeface="微软雅黑" panose="020B0503020204020204" charset="-122"/>
                <a:ea typeface="微软雅黑" panose="020B0503020204020204" charset="-122"/>
              </a:rPr>
              <a:t>结合本校学生实际情况</a:t>
            </a:r>
            <a:r>
              <a:rPr lang="zh-CN" altLang="en-US" sz="1600" dirty="0">
                <a:latin typeface="微软雅黑" panose="020B0503020204020204" charset="-122"/>
                <a:ea typeface="微软雅黑" panose="020B0503020204020204" charset="-122"/>
              </a:rPr>
              <a:t>制定</a:t>
            </a:r>
            <a:r>
              <a:rPr lang="zh-CN" altLang="en-US" sz="1600" dirty="0" smtClean="0">
                <a:latin typeface="微软雅黑" panose="020B0503020204020204" charset="-122"/>
                <a:ea typeface="微软雅黑" panose="020B0503020204020204" charset="-122"/>
              </a:rPr>
              <a:t>有效的教学训练</a:t>
            </a:r>
            <a:r>
              <a:rPr lang="zh-CN" altLang="en-US" sz="1600" dirty="0" smtClean="0">
                <a:latin typeface="微软雅黑" pitchFamily="34" charset="-122"/>
                <a:ea typeface="微软雅黑" pitchFamily="34" charset="-122"/>
              </a:rPr>
              <a:t>方法；创新教学训练</a:t>
            </a:r>
            <a:r>
              <a:rPr lang="zh-CN" altLang="en-US" sz="1600" dirty="0" smtClean="0">
                <a:latin typeface="微软雅黑" panose="020B0503020204020204" charset="-122"/>
                <a:ea typeface="微软雅黑" panose="020B0503020204020204" charset="-122"/>
              </a:rPr>
              <a:t>模式</a:t>
            </a:r>
            <a:endParaRPr lang="zh-CN" altLang="en-US" sz="1600" dirty="0">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ü"/>
            </a:pPr>
            <a:endParaRPr lang="zh-CN" altLang="en-US" sz="1600" dirty="0">
              <a:latin typeface="微软雅黑" panose="020B0503020204020204" charset="-122"/>
              <a:ea typeface="微软雅黑" panose="020B0503020204020204" charset="-122"/>
            </a:endParaRPr>
          </a:p>
        </p:txBody>
      </p:sp>
      <p:grpSp>
        <p:nvGrpSpPr>
          <p:cNvPr id="33" name="组合 32"/>
          <p:cNvGrpSpPr/>
          <p:nvPr/>
        </p:nvGrpSpPr>
        <p:grpSpPr>
          <a:xfrm>
            <a:off x="6133465" y="1274445"/>
            <a:ext cx="1526540" cy="770890"/>
            <a:chOff x="9314" y="2559"/>
            <a:chExt cx="2404" cy="1214"/>
          </a:xfrm>
        </p:grpSpPr>
        <p:sp>
          <p:nvSpPr>
            <p:cNvPr id="30" name="圆角矩形 29"/>
            <p:cNvSpPr/>
            <p:nvPr/>
          </p:nvSpPr>
          <p:spPr>
            <a:xfrm>
              <a:off x="9314" y="2559"/>
              <a:ext cx="2318" cy="1120"/>
            </a:xfrm>
            <a:prstGeom prst="roundRect">
              <a:avLst>
                <a:gd name="adj" fmla="val 10000"/>
              </a:avLst>
            </a:prstGeom>
            <a:solidFill>
              <a:schemeClr val="bg1">
                <a:lumMod val="85000"/>
              </a:schemeClr>
            </a:solidFill>
            <a:ln>
              <a:solidFill>
                <a:schemeClr val="bg1">
                  <a:lumMod val="85000"/>
                </a:schemeClr>
              </a:solidFill>
            </a:ln>
          </p:spPr>
          <p:style>
            <a:lnRef idx="0">
              <a:schemeClr val="lt1">
                <a:hueOff val="0"/>
                <a:satOff val="0"/>
                <a:lumOff val="0"/>
                <a:alphaOff val="0"/>
              </a:schemeClr>
            </a:lnRef>
            <a:fillRef idx="3">
              <a:schemeClr val="accent6">
                <a:hueOff val="0"/>
                <a:satOff val="0"/>
                <a:lumOff val="0"/>
                <a:alphaOff val="0"/>
              </a:schemeClr>
            </a:fillRef>
            <a:effectRef idx="3">
              <a:schemeClr val="accent6">
                <a:hueOff val="0"/>
                <a:satOff val="0"/>
                <a:lumOff val="0"/>
                <a:alphaOff val="0"/>
              </a:schemeClr>
            </a:effectRef>
            <a:fontRef idx="minor">
              <a:schemeClr val="lt1"/>
            </a:fontRef>
          </p:style>
        </p:sp>
        <p:sp>
          <p:nvSpPr>
            <p:cNvPr id="31" name="任意多边形 30"/>
            <p:cNvSpPr/>
            <p:nvPr/>
          </p:nvSpPr>
          <p:spPr>
            <a:xfrm>
              <a:off x="9400" y="2653"/>
              <a:ext cx="2318" cy="1120"/>
            </a:xfrm>
            <a:custGeom>
              <a:avLst/>
              <a:gdLst>
                <a:gd name="connsiteX0" fmla="*/ 0 w 1471934"/>
                <a:gd name="connsiteY0" fmla="*/ 71140 h 711398"/>
                <a:gd name="connsiteX1" fmla="*/ 71140 w 1471934"/>
                <a:gd name="connsiteY1" fmla="*/ 0 h 711398"/>
                <a:gd name="connsiteX2" fmla="*/ 1400794 w 1471934"/>
                <a:gd name="connsiteY2" fmla="*/ 0 h 711398"/>
                <a:gd name="connsiteX3" fmla="*/ 1471934 w 1471934"/>
                <a:gd name="connsiteY3" fmla="*/ 71140 h 711398"/>
                <a:gd name="connsiteX4" fmla="*/ 1471934 w 1471934"/>
                <a:gd name="connsiteY4" fmla="*/ 640258 h 711398"/>
                <a:gd name="connsiteX5" fmla="*/ 1400794 w 1471934"/>
                <a:gd name="connsiteY5" fmla="*/ 711398 h 711398"/>
                <a:gd name="connsiteX6" fmla="*/ 71140 w 1471934"/>
                <a:gd name="connsiteY6" fmla="*/ 711398 h 711398"/>
                <a:gd name="connsiteX7" fmla="*/ 0 w 1471934"/>
                <a:gd name="connsiteY7" fmla="*/ 640258 h 711398"/>
                <a:gd name="connsiteX8" fmla="*/ 0 w 1471934"/>
                <a:gd name="connsiteY8" fmla="*/ 71140 h 711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934" h="711398">
                  <a:moveTo>
                    <a:pt x="0" y="71140"/>
                  </a:moveTo>
                  <a:cubicBezTo>
                    <a:pt x="0" y="31850"/>
                    <a:pt x="31850" y="0"/>
                    <a:pt x="71140" y="0"/>
                  </a:cubicBezTo>
                  <a:lnTo>
                    <a:pt x="1400794" y="0"/>
                  </a:lnTo>
                  <a:cubicBezTo>
                    <a:pt x="1440084" y="0"/>
                    <a:pt x="1471934" y="31850"/>
                    <a:pt x="1471934" y="71140"/>
                  </a:cubicBezTo>
                  <a:lnTo>
                    <a:pt x="1471934" y="640258"/>
                  </a:lnTo>
                  <a:cubicBezTo>
                    <a:pt x="1471934" y="679548"/>
                    <a:pt x="1440084" y="711398"/>
                    <a:pt x="1400794" y="711398"/>
                  </a:cubicBezTo>
                  <a:lnTo>
                    <a:pt x="71140" y="711398"/>
                  </a:lnTo>
                  <a:cubicBezTo>
                    <a:pt x="31850" y="711398"/>
                    <a:pt x="0" y="679548"/>
                    <a:pt x="0" y="640258"/>
                  </a:cubicBezTo>
                  <a:lnTo>
                    <a:pt x="0" y="71140"/>
                  </a:lnTo>
                  <a:close/>
                </a:path>
              </a:pathLst>
            </a:custGeom>
          </p:spPr>
          <p:style>
            <a:lnRef idx="1">
              <a:schemeClr val="accent6">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1796" tIns="81796" rIns="81796" bIns="81796" numCol="1" spcCol="1270" anchor="ctr" anchorCtr="0">
              <a:noAutofit/>
            </a:bodyPr>
            <a:lstStyle/>
            <a:p>
              <a:pPr lvl="0" algn="ctr" defTabSz="711200">
                <a:lnSpc>
                  <a:spcPct val="90000"/>
                </a:lnSpc>
                <a:spcBef>
                  <a:spcPct val="0"/>
                </a:spcBef>
                <a:spcAft>
                  <a:spcPct val="35000"/>
                </a:spcAft>
              </a:pPr>
              <a:r>
                <a:rPr lang="zh-CN" altLang="en-US" b="1" kern="1200" dirty="0">
                  <a:latin typeface="微软雅黑" panose="020B0503020204020204" charset="-122"/>
                  <a:ea typeface="微软雅黑" panose="020B0503020204020204" charset="-122"/>
                </a:rPr>
                <a:t>厚积薄发</a:t>
              </a:r>
            </a:p>
          </p:txBody>
        </p:sp>
      </p:grpSp>
      <p:sp>
        <p:nvSpPr>
          <p:cNvPr id="32" name="文本框 31"/>
          <p:cNvSpPr txBox="1"/>
          <p:nvPr/>
        </p:nvSpPr>
        <p:spPr>
          <a:xfrm>
            <a:off x="5929322" y="2285992"/>
            <a:ext cx="2667000" cy="3416320"/>
          </a:xfrm>
          <a:prstGeom prst="rect">
            <a:avLst/>
          </a:prstGeom>
          <a:noFill/>
        </p:spPr>
        <p:txBody>
          <a:bodyPr wrap="square" rtlCol="0">
            <a:spAutoFit/>
          </a:bodyPr>
          <a:lstStyle/>
          <a:p>
            <a:pPr marL="285750" indent="-285750">
              <a:lnSpc>
                <a:spcPct val="150000"/>
              </a:lnSpc>
              <a:buFont typeface="Wingdings" panose="05000000000000000000" charset="0"/>
              <a:buChar char="ü"/>
            </a:pPr>
            <a:r>
              <a:rPr lang="zh-CN" altLang="en-US" sz="1600" dirty="0" smtClean="0">
                <a:latin typeface="微软雅黑" panose="020B0503020204020204" charset="-122"/>
                <a:ea typeface="微软雅黑" panose="020B0503020204020204" charset="-122"/>
              </a:rPr>
              <a:t>积累、沉淀、突破</a:t>
            </a:r>
            <a:endParaRPr lang="en-US" altLang="zh-CN" sz="1600" dirty="0" smtClean="0">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ü"/>
            </a:pPr>
            <a:r>
              <a:rPr lang="zh-CN" altLang="en-US" sz="1600" dirty="0" smtClean="0">
                <a:latin typeface="微软雅黑" panose="020B0503020204020204" charset="-122"/>
                <a:ea typeface="微软雅黑" panose="020B0503020204020204" charset="-122"/>
              </a:rPr>
              <a:t>教学上提高学生的运动能力，激发学生运动兴趣</a:t>
            </a:r>
            <a:r>
              <a:rPr lang="en-US" altLang="zh-CN" sz="1600" dirty="0" smtClean="0">
                <a:latin typeface="微软雅黑" panose="020B0503020204020204" charset="-122"/>
                <a:ea typeface="微软雅黑" panose="020B0503020204020204" charset="-122"/>
              </a:rPr>
              <a:t>,</a:t>
            </a:r>
            <a:r>
              <a:rPr lang="zh-CN" altLang="en-US" sz="1600" dirty="0" smtClean="0">
                <a:latin typeface="微软雅黑" panose="020B0503020204020204" charset="-122"/>
                <a:ea typeface="微软雅黑" panose="020B0503020204020204" charset="-122"/>
              </a:rPr>
              <a:t>为终身体育奠定基础</a:t>
            </a:r>
            <a:endParaRPr lang="zh-CN" altLang="en-US" sz="1600" dirty="0">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ü"/>
            </a:pPr>
            <a:r>
              <a:rPr lang="zh-CN" altLang="en-US" sz="1600" dirty="0" smtClean="0">
                <a:latin typeface="微软雅黑" panose="020B0503020204020204" charset="-122"/>
                <a:ea typeface="微软雅黑" panose="020B0503020204020204" charset="-122"/>
              </a:rPr>
              <a:t>运动队建设上有更大突破，并力争在全国比赛中名列前茅</a:t>
            </a:r>
            <a:endParaRPr lang="en-US" altLang="zh-CN" sz="1600" dirty="0" smtClean="0">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ü"/>
            </a:pPr>
            <a:r>
              <a:rPr lang="zh-CN" altLang="en-US" sz="1600" dirty="0" smtClean="0">
                <a:latin typeface="微软雅黑" panose="020B0503020204020204" charset="-122"/>
                <a:ea typeface="微软雅黑" panose="020B0503020204020204" charset="-122"/>
              </a:rPr>
              <a:t>继续深造，努力实现双“带头人”计划目标</a:t>
            </a:r>
            <a:endParaRPr lang="zh-CN" altLang="en-US" sz="16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tretch>
            <a:fillRect/>
          </a:stretch>
        </p:blipFill>
        <p:spPr bwMode="auto">
          <a:xfrm>
            <a:off x="214283" y="214290"/>
            <a:ext cx="8715435" cy="6418979"/>
          </a:xfrm>
          <a:prstGeom prst="rect">
            <a:avLst/>
          </a:prstGeom>
          <a:noFill/>
          <a:ln w="9525">
            <a:noFill/>
            <a:miter lim="800000"/>
            <a:headEnd/>
            <a:tailEnd/>
          </a:ln>
          <a:effectLst/>
        </p:spPr>
      </p:pic>
      <p:sp>
        <p:nvSpPr>
          <p:cNvPr id="4" name="文本框 3"/>
          <p:cNvSpPr txBox="1"/>
          <p:nvPr/>
        </p:nvSpPr>
        <p:spPr>
          <a:xfrm>
            <a:off x="1142976" y="4888230"/>
            <a:ext cx="6643734" cy="1754326"/>
          </a:xfrm>
          <a:prstGeom prst="rect">
            <a:avLst/>
          </a:prstGeom>
          <a:noFill/>
        </p:spPr>
        <p:txBody>
          <a:bodyPr wrap="square" rtlCol="0">
            <a:spAutoFit/>
          </a:bodyPr>
          <a:lstStyle/>
          <a:p>
            <a:r>
              <a:rPr lang="en-US" altLang="zh-CN" sz="5400" b="1"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charset="-122"/>
                <a:ea typeface="微软雅黑" panose="020B0503020204020204" charset="-122"/>
              </a:rPr>
              <a:t>     </a:t>
            </a:r>
            <a:r>
              <a:rPr lang="zh-CN" altLang="en-US" sz="5400" b="1" dirty="0" smtClean="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charset="-122"/>
                <a:ea typeface="微软雅黑" panose="020B0503020204020204" charset="-122"/>
              </a:rPr>
              <a:t>          </a:t>
            </a:r>
            <a:r>
              <a:rPr lang="en-US" altLang="zh-CN" sz="5400" b="1" dirty="0" smtClean="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charset="-122"/>
                <a:ea typeface="微软雅黑" panose="020B0503020204020204" charset="-122"/>
              </a:rPr>
              <a:t> </a:t>
            </a:r>
          </a:p>
          <a:p>
            <a:r>
              <a:rPr lang="zh-CN" altLang="en-US" sz="5400" b="1" dirty="0" smtClean="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charset="-122"/>
                <a:ea typeface="微软雅黑" panose="020B0503020204020204" charset="-122"/>
              </a:rPr>
              <a:t>          </a:t>
            </a:r>
            <a:r>
              <a:rPr lang="zh-CN" altLang="en-US" sz="5400" b="1" dirty="0" smtClean="0">
                <a:solidFill>
                  <a:schemeClr val="bg1"/>
                </a:solidFill>
                <a:effectLst>
                  <a:reflection blurRad="6350" stA="53000" endA="300" endPos="35500" dir="5400000" sy="-90000" algn="bl" rotWithShape="0"/>
                </a:effectLst>
                <a:latin typeface="微软雅黑" panose="020B0503020204020204" charset="-122"/>
                <a:ea typeface="微软雅黑" panose="020B0503020204020204" charset="-122"/>
              </a:rPr>
              <a:t>谢谢大家！</a:t>
            </a:r>
            <a:endParaRPr lang="en-US" altLang="zh-CN" sz="3600" b="1" dirty="0">
              <a:solidFill>
                <a:schemeClr val="bg1"/>
              </a:solidFill>
              <a:effectLst>
                <a:reflection blurRad="6350" stA="53000" endA="300" endPos="35500" dir="5400000" sy="-90000" algn="bl" rotWithShape="0"/>
              </a:effectLst>
              <a:latin typeface="微软雅黑" panose="020B0503020204020204" charset="-122"/>
              <a:ea typeface="微软雅黑" panose="020B0503020204020204" charset="-122"/>
            </a:endParaRPr>
          </a:p>
        </p:txBody>
      </p:sp>
      <p:sp>
        <p:nvSpPr>
          <p:cNvPr id="3" name="文本框 12"/>
          <p:cNvSpPr txBox="1"/>
          <p:nvPr/>
        </p:nvSpPr>
        <p:spPr>
          <a:xfrm>
            <a:off x="1214414" y="3000373"/>
            <a:ext cx="7500990" cy="4462760"/>
          </a:xfrm>
          <a:prstGeom prst="rect">
            <a:avLst/>
          </a:prstGeom>
          <a:noFill/>
          <a:ln w="9525">
            <a:noFill/>
          </a:ln>
        </p:spPr>
        <p:txBody>
          <a:bodyPr wrap="square" anchor="t">
            <a:spAutoFit/>
          </a:bodyPr>
          <a:lstStyle/>
          <a:p>
            <a:pPr lvl="0" indent="0" algn="ctr"/>
            <a:endParaRPr lang="en-US" altLang="zh-CN" sz="4000" b="1" dirty="0" smtClean="0">
              <a:solidFill>
                <a:schemeClr val="bg1"/>
              </a:solidFill>
              <a:latin typeface="微软雅黑" pitchFamily="34" charset="-122"/>
              <a:ea typeface="微软雅黑" pitchFamily="34" charset="-122"/>
              <a:sym typeface="宋体" panose="02010600030101010101" pitchFamily="2" charset="-122"/>
            </a:endParaRPr>
          </a:p>
          <a:p>
            <a:pPr lvl="0" indent="0" algn="ctr"/>
            <a:r>
              <a:rPr lang="zh-CN" altLang="en-US" sz="4400" b="1" dirty="0" smtClean="0">
                <a:solidFill>
                  <a:schemeClr val="bg1"/>
                </a:solidFill>
                <a:latin typeface="微软雅黑" pitchFamily="34" charset="-122"/>
                <a:ea typeface="微软雅黑" pitchFamily="34" charset="-122"/>
                <a:sym typeface="宋体" panose="02010600030101010101" pitchFamily="2" charset="-122"/>
              </a:rPr>
              <a:t>教书育人，不忘初心！</a:t>
            </a:r>
            <a:endParaRPr lang="en-US" altLang="zh-CN" sz="4400" b="1" dirty="0" smtClean="0">
              <a:solidFill>
                <a:schemeClr val="bg1"/>
              </a:solidFill>
              <a:latin typeface="微软雅黑" pitchFamily="34" charset="-122"/>
              <a:ea typeface="微软雅黑" pitchFamily="34" charset="-122"/>
              <a:sym typeface="宋体" panose="02010600030101010101" pitchFamily="2" charset="-122"/>
            </a:endParaRPr>
          </a:p>
          <a:p>
            <a:pPr lvl="0" indent="0" algn="ctr"/>
            <a:endParaRPr lang="en-US" altLang="zh-CN" sz="4000" b="1" dirty="0" smtClean="0">
              <a:solidFill>
                <a:schemeClr val="bg1"/>
              </a:solidFill>
              <a:latin typeface="微软雅黑" pitchFamily="34" charset="-122"/>
              <a:ea typeface="微软雅黑" pitchFamily="34" charset="-122"/>
              <a:sym typeface="宋体" panose="02010600030101010101" pitchFamily="2" charset="-122"/>
            </a:endParaRPr>
          </a:p>
          <a:p>
            <a:pPr lvl="0" indent="0" algn="ctr"/>
            <a:r>
              <a:rPr lang="zh-CN" altLang="en-US" sz="4000" b="1" dirty="0" smtClean="0">
                <a:solidFill>
                  <a:schemeClr val="bg1"/>
                </a:solidFill>
                <a:latin typeface="微软雅黑" pitchFamily="34" charset="-122"/>
                <a:ea typeface="微软雅黑" pitchFamily="34" charset="-122"/>
                <a:sym typeface="宋体" panose="02010600030101010101" pitchFamily="2" charset="-122"/>
              </a:rPr>
              <a:t>               </a:t>
            </a:r>
            <a:r>
              <a:rPr lang="en-US" altLang="zh-CN" sz="4000" b="1" dirty="0" smtClean="0">
                <a:solidFill>
                  <a:schemeClr val="bg1"/>
                </a:solidFill>
                <a:latin typeface="微软雅黑" pitchFamily="34" charset="-122"/>
                <a:ea typeface="微软雅黑" pitchFamily="34" charset="-122"/>
                <a:sym typeface="宋体" panose="02010600030101010101" pitchFamily="2" charset="-122"/>
              </a:rPr>
              <a:t>---</a:t>
            </a:r>
            <a:r>
              <a:rPr lang="zh-CN" altLang="en-US" sz="4000" b="1" dirty="0" smtClean="0">
                <a:solidFill>
                  <a:schemeClr val="bg1"/>
                </a:solidFill>
                <a:latin typeface="微软雅黑" pitchFamily="34" charset="-122"/>
                <a:ea typeface="微软雅黑" pitchFamily="34" charset="-122"/>
                <a:sym typeface="宋体" panose="02010600030101010101" pitchFamily="2" charset="-122"/>
              </a:rPr>
              <a:t>杜冬琴</a:t>
            </a:r>
            <a:endParaRPr lang="en-US" altLang="zh-CN" sz="4000" b="1" dirty="0" smtClean="0">
              <a:solidFill>
                <a:schemeClr val="bg1"/>
              </a:solidFill>
              <a:latin typeface="微软雅黑" pitchFamily="34" charset="-122"/>
              <a:ea typeface="微软雅黑" pitchFamily="34" charset="-122"/>
              <a:sym typeface="宋体" panose="02010600030101010101" pitchFamily="2" charset="-122"/>
            </a:endParaRPr>
          </a:p>
          <a:p>
            <a:pPr lvl="0" indent="0" algn="ctr"/>
            <a:endParaRPr lang="en-US" altLang="zh-CN" sz="4000" b="1" dirty="0" smtClean="0">
              <a:solidFill>
                <a:schemeClr val="bg1"/>
              </a:solidFill>
              <a:latin typeface="微软雅黑" pitchFamily="34" charset="-122"/>
              <a:ea typeface="微软雅黑" pitchFamily="34" charset="-122"/>
              <a:sym typeface="宋体" panose="02010600030101010101" pitchFamily="2" charset="-122"/>
            </a:endParaRPr>
          </a:p>
          <a:p>
            <a:pPr lvl="0" indent="0" algn="ctr"/>
            <a:r>
              <a:rPr lang="zh-CN" altLang="en-US" sz="4000" b="1" dirty="0" smtClean="0">
                <a:solidFill>
                  <a:schemeClr val="bg1"/>
                </a:solidFill>
                <a:latin typeface="微软雅黑" pitchFamily="34" charset="-122"/>
                <a:ea typeface="微软雅黑" pitchFamily="34" charset="-122"/>
                <a:sym typeface="宋体" panose="02010600030101010101" pitchFamily="2" charset="-122"/>
              </a:rPr>
              <a:t> </a:t>
            </a:r>
            <a:endParaRPr lang="en-US" altLang="zh-CN" sz="4000" b="1" dirty="0" smtClean="0">
              <a:solidFill>
                <a:schemeClr val="bg1"/>
              </a:solidFill>
              <a:latin typeface="微软雅黑" pitchFamily="34" charset="-122"/>
              <a:ea typeface="微软雅黑" pitchFamily="34" charset="-122"/>
              <a:sym typeface="宋体" panose="02010600030101010101" pitchFamily="2" charset="-122"/>
            </a:endParaRPr>
          </a:p>
          <a:p>
            <a:pPr lvl="0" indent="0" algn="ctr"/>
            <a:endParaRPr lang="en-US" altLang="zh-CN" sz="2000" b="1" dirty="0" smtClean="0">
              <a:latin typeface="微软雅黑" pitchFamily="34" charset="-122"/>
              <a:ea typeface="微软雅黑" pitchFamily="34" charset="-122"/>
              <a:sym typeface="宋体" panose="02010600030101010101" pitchFamily="2" charset="-122"/>
            </a:endParaRPr>
          </a:p>
          <a:p>
            <a:pPr lvl="0" indent="0" algn="ctr"/>
            <a:endParaRPr lang="zh-CN" altLang="en-US" sz="2000" b="1"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任意多边形 20"/>
          <p:cNvSpPr/>
          <p:nvPr/>
        </p:nvSpPr>
        <p:spPr>
          <a:xfrm rot="5400000">
            <a:off x="5891213" y="3678238"/>
            <a:ext cx="2438400" cy="463550"/>
          </a:xfrm>
          <a:custGeom>
            <a:avLst/>
            <a:gdLst>
              <a:gd name="connsiteX0" fmla="*/ 1799772 w 1799772"/>
              <a:gd name="connsiteY0" fmla="*/ 232228 h 232228"/>
              <a:gd name="connsiteX1" fmla="*/ 1524000 w 1799772"/>
              <a:gd name="connsiteY1" fmla="*/ 0 h 232228"/>
              <a:gd name="connsiteX2" fmla="*/ 0 w 1799772"/>
              <a:gd name="connsiteY2" fmla="*/ 0 h 232228"/>
            </a:gdLst>
            <a:ahLst/>
            <a:cxnLst>
              <a:cxn ang="0">
                <a:pos x="connsiteX0" y="connsiteY0"/>
              </a:cxn>
              <a:cxn ang="0">
                <a:pos x="connsiteX1" y="connsiteY1"/>
              </a:cxn>
              <a:cxn ang="0">
                <a:pos x="connsiteX2" y="connsiteY2"/>
              </a:cxn>
            </a:cxnLst>
            <a:rect l="l" t="t" r="r" b="b"/>
            <a:pathLst>
              <a:path w="1799772" h="232228">
                <a:moveTo>
                  <a:pt x="1799772" y="232228"/>
                </a:moveTo>
                <a:lnTo>
                  <a:pt x="1524000" y="0"/>
                </a:lnTo>
                <a:lnTo>
                  <a:pt x="0" y="0"/>
                </a:lnTo>
              </a:path>
            </a:pathLst>
          </a:custGeom>
          <a:ln w="38100"/>
        </p:spPr>
        <p:style>
          <a:lnRef idx="3">
            <a:schemeClr val="accent5"/>
          </a:lnRef>
          <a:fillRef idx="0">
            <a:schemeClr val="accent5"/>
          </a:fillRef>
          <a:effectRef idx="2">
            <a:schemeClr val="accent5"/>
          </a:effectRef>
          <a:fontRef idx="minor">
            <a:schemeClr val="tx1"/>
          </a:fontRef>
        </p:style>
        <p:txBody>
          <a:bodyPr anchor="ctr"/>
          <a:lstStyle/>
          <a:p>
            <a:pPr lvl="0" algn="ctr" fontAlgn="base"/>
            <a:endParaRPr lang="zh-CN" altLang="en-US" sz="1350" strike="noStrike" noProof="1">
              <a:latin typeface="微软雅黑" panose="020B0503020204020204" charset="-122"/>
              <a:ea typeface="微软雅黑" panose="020B0503020204020204" charset="-122"/>
            </a:endParaRPr>
          </a:p>
        </p:txBody>
      </p:sp>
      <p:sp>
        <p:nvSpPr>
          <p:cNvPr id="23" name="任意多边形 22"/>
          <p:cNvSpPr/>
          <p:nvPr/>
        </p:nvSpPr>
        <p:spPr>
          <a:xfrm rot="5400000" flipV="1">
            <a:off x="565944" y="3672681"/>
            <a:ext cx="2325688" cy="587375"/>
          </a:xfrm>
          <a:custGeom>
            <a:avLst/>
            <a:gdLst>
              <a:gd name="connsiteX0" fmla="*/ 1799772 w 1799772"/>
              <a:gd name="connsiteY0" fmla="*/ 232228 h 232228"/>
              <a:gd name="connsiteX1" fmla="*/ 1524000 w 1799772"/>
              <a:gd name="connsiteY1" fmla="*/ 0 h 232228"/>
              <a:gd name="connsiteX2" fmla="*/ 0 w 1799772"/>
              <a:gd name="connsiteY2" fmla="*/ 0 h 232228"/>
            </a:gdLst>
            <a:ahLst/>
            <a:cxnLst>
              <a:cxn ang="0">
                <a:pos x="connsiteX0" y="connsiteY0"/>
              </a:cxn>
              <a:cxn ang="0">
                <a:pos x="connsiteX1" y="connsiteY1"/>
              </a:cxn>
              <a:cxn ang="0">
                <a:pos x="connsiteX2" y="connsiteY2"/>
              </a:cxn>
            </a:cxnLst>
            <a:rect l="l" t="t" r="r" b="b"/>
            <a:pathLst>
              <a:path w="1799772" h="232228">
                <a:moveTo>
                  <a:pt x="1799772" y="232228"/>
                </a:moveTo>
                <a:lnTo>
                  <a:pt x="1524000" y="0"/>
                </a:lnTo>
                <a:lnTo>
                  <a:pt x="0" y="0"/>
                </a:lnTo>
              </a:path>
            </a:pathLst>
          </a:custGeom>
          <a:ln w="38100">
            <a:solidFill>
              <a:schemeClr val="accent1"/>
            </a:solidFill>
          </a:ln>
        </p:spPr>
        <p:style>
          <a:lnRef idx="3">
            <a:schemeClr val="accent5"/>
          </a:lnRef>
          <a:fillRef idx="0">
            <a:schemeClr val="accent5"/>
          </a:fillRef>
          <a:effectRef idx="2">
            <a:schemeClr val="accent5"/>
          </a:effectRef>
          <a:fontRef idx="minor">
            <a:schemeClr val="tx1"/>
          </a:fontRef>
        </p:style>
        <p:txBody>
          <a:bodyPr anchor="ctr"/>
          <a:lstStyle/>
          <a:p>
            <a:pPr algn="ctr" fontAlgn="base">
              <a:defRPr/>
            </a:pPr>
            <a:endParaRPr lang="zh-CN" altLang="en-US" sz="1350" strike="noStrike" noProof="1">
              <a:latin typeface="微软雅黑" panose="020B0503020204020204" charset="-122"/>
              <a:ea typeface="微软雅黑" panose="020B0503020204020204" charset="-122"/>
            </a:endParaRPr>
          </a:p>
        </p:txBody>
      </p:sp>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340" name="文本框 5"/>
          <p:cNvSpPr txBox="1"/>
          <p:nvPr/>
        </p:nvSpPr>
        <p:spPr>
          <a:xfrm>
            <a:off x="287338" y="257175"/>
            <a:ext cx="3286125" cy="548640"/>
          </a:xfrm>
          <a:prstGeom prst="rect">
            <a:avLst/>
          </a:prstGeom>
          <a:noFill/>
          <a:ln w="9525">
            <a:noFill/>
          </a:ln>
        </p:spPr>
        <p:txBody>
          <a:bodyPr wrap="square" anchor="t">
            <a:spAutoFit/>
          </a:bodyPr>
          <a:lstStyle/>
          <a:p>
            <a:pPr lvl="0" indent="0"/>
            <a:r>
              <a:rPr lang="zh-CN" altLang="en-US" sz="2800" b="1">
                <a:latin typeface="微软雅黑" panose="020B0503020204020204" charset="-122"/>
                <a:ea typeface="微软雅黑" panose="020B0503020204020204" charset="-122"/>
              </a:rPr>
              <a:t>目录</a:t>
            </a:r>
          </a:p>
        </p:txBody>
      </p:sp>
      <p:pic>
        <p:nvPicPr>
          <p:cNvPr id="14341" name="图片 3"/>
          <p:cNvPicPr>
            <a:picLocks noChangeAspect="1"/>
          </p:cNvPicPr>
          <p:nvPr/>
        </p:nvPicPr>
        <p:blipFill>
          <a:blip r:embed="rId3"/>
          <a:stretch>
            <a:fillRect/>
          </a:stretch>
        </p:blipFill>
        <p:spPr>
          <a:xfrm>
            <a:off x="1943100" y="3881438"/>
            <a:ext cx="5014913" cy="2441575"/>
          </a:xfrm>
          <a:prstGeom prst="rect">
            <a:avLst/>
          </a:prstGeom>
          <a:noFill/>
          <a:ln w="9525">
            <a:noFill/>
          </a:ln>
        </p:spPr>
      </p:pic>
      <p:sp>
        <p:nvSpPr>
          <p:cNvPr id="8" name="椭圆 7"/>
          <p:cNvSpPr/>
          <p:nvPr/>
        </p:nvSpPr>
        <p:spPr>
          <a:xfrm>
            <a:off x="3493135" y="1188403"/>
            <a:ext cx="1728788" cy="1700213"/>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fontAlgn="t">
              <a:lnSpc>
                <a:spcPts val="3080"/>
              </a:lnSpc>
            </a:pPr>
            <a:r>
              <a:rPr lang="zh-CN" altLang="en-US" sz="2400" b="1" strike="noStrike" noProof="1" smtClean="0">
                <a:latin typeface="微软雅黑" panose="020B0503020204020204" charset="-122"/>
                <a:ea typeface="微软雅黑" panose="020B0503020204020204" charset="-122"/>
              </a:rPr>
              <a:t>工作</a:t>
            </a:r>
          </a:p>
          <a:p>
            <a:pPr algn="ctr" fontAlgn="t">
              <a:lnSpc>
                <a:spcPts val="3080"/>
              </a:lnSpc>
            </a:pPr>
            <a:r>
              <a:rPr lang="zh-CN" altLang="en-US" sz="2400" b="1" strike="noStrike" noProof="1" smtClean="0">
                <a:latin typeface="微软雅黑" panose="020B0503020204020204" charset="-122"/>
                <a:ea typeface="微软雅黑" panose="020B0503020204020204" charset="-122"/>
              </a:rPr>
              <a:t>业绩</a:t>
            </a:r>
          </a:p>
        </p:txBody>
      </p:sp>
      <p:grpSp>
        <p:nvGrpSpPr>
          <p:cNvPr id="14344" name="组合 8"/>
          <p:cNvGrpSpPr/>
          <p:nvPr/>
        </p:nvGrpSpPr>
        <p:grpSpPr>
          <a:xfrm>
            <a:off x="1943100" y="4911725"/>
            <a:ext cx="722313" cy="709613"/>
            <a:chOff x="3927867" y="5719055"/>
            <a:chExt cx="692150" cy="692150"/>
          </a:xfrm>
        </p:grpSpPr>
        <p:sp>
          <p:nvSpPr>
            <p:cNvPr id="10" name="椭圆 9"/>
            <p:cNvSpPr/>
            <p:nvPr/>
          </p:nvSpPr>
          <p:spPr>
            <a:xfrm>
              <a:off x="3927867" y="5719055"/>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
                <a:spcBef>
                  <a:spcPts val="0"/>
                </a:spcBef>
                <a:spcAft>
                  <a:spcPts val="0"/>
                </a:spcAft>
                <a:defRPr/>
              </a:pPr>
              <a:endParaRPr lang="zh-CN" altLang="en-US" sz="1350" b="1" strike="noStrike" noProof="1">
                <a:latin typeface="微软雅黑" panose="020B0503020204020204" charset="-122"/>
                <a:ea typeface="微软雅黑" panose="020B0503020204020204" charset="-122"/>
              </a:endParaRPr>
            </a:p>
          </p:txBody>
        </p:sp>
        <p:sp>
          <p:nvSpPr>
            <p:cNvPr id="11" name="椭圆 10"/>
            <p:cNvSpPr/>
            <p:nvPr/>
          </p:nvSpPr>
          <p:spPr>
            <a:xfrm>
              <a:off x="4004067" y="579525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
                <a:spcBef>
                  <a:spcPts val="0"/>
                </a:spcBef>
                <a:spcAft>
                  <a:spcPts val="0"/>
                </a:spcAft>
                <a:defRPr/>
              </a:pPr>
              <a:r>
                <a:rPr lang="en-US" altLang="zh-CN" sz="1350" b="1" strike="noStrike" noProof="1">
                  <a:latin typeface="微软雅黑" panose="020B0503020204020204" charset="-122"/>
                  <a:ea typeface="微软雅黑" panose="020B0503020204020204" charset="-122"/>
                </a:rPr>
                <a:t>1</a:t>
              </a:r>
              <a:endParaRPr lang="zh-CN" altLang="en-US" sz="1350" b="1" strike="noStrike" noProof="1">
                <a:latin typeface="微软雅黑" panose="020B0503020204020204" charset="-122"/>
                <a:ea typeface="微软雅黑" panose="020B0503020204020204" charset="-122"/>
              </a:endParaRPr>
            </a:p>
          </p:txBody>
        </p:sp>
      </p:grpSp>
      <p:grpSp>
        <p:nvGrpSpPr>
          <p:cNvPr id="14347" name="组合 11"/>
          <p:cNvGrpSpPr/>
          <p:nvPr/>
        </p:nvGrpSpPr>
        <p:grpSpPr>
          <a:xfrm>
            <a:off x="3997325" y="3611563"/>
            <a:ext cx="720725" cy="709612"/>
            <a:chOff x="5191288" y="4388838"/>
            <a:chExt cx="692150" cy="692150"/>
          </a:xfrm>
        </p:grpSpPr>
        <p:sp>
          <p:nvSpPr>
            <p:cNvPr id="13" name="椭圆 12"/>
            <p:cNvSpPr/>
            <p:nvPr/>
          </p:nvSpPr>
          <p:spPr>
            <a:xfrm>
              <a:off x="5191288" y="4388838"/>
              <a:ext cx="692150"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sz="1350" b="1" strike="noStrike" noProof="1">
                <a:latin typeface="微软雅黑" panose="020B0503020204020204" charset="-122"/>
                <a:ea typeface="微软雅黑" panose="020B0503020204020204" charset="-122"/>
              </a:endParaRPr>
            </a:p>
          </p:txBody>
        </p:sp>
        <p:sp>
          <p:nvSpPr>
            <p:cNvPr id="14" name="椭圆 13"/>
            <p:cNvSpPr/>
            <p:nvPr/>
          </p:nvSpPr>
          <p:spPr>
            <a:xfrm>
              <a:off x="5267488" y="4465038"/>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zh-CN" sz="1350" b="1" strike="noStrike" noProof="1">
                  <a:latin typeface="微软雅黑" panose="020B0503020204020204" charset="-122"/>
                  <a:ea typeface="微软雅黑" panose="020B0503020204020204" charset="-122"/>
                </a:rPr>
                <a:t>2</a:t>
              </a:r>
            </a:p>
          </p:txBody>
        </p:sp>
      </p:grpSp>
      <p:grpSp>
        <p:nvGrpSpPr>
          <p:cNvPr id="14350" name="组合 17"/>
          <p:cNvGrpSpPr/>
          <p:nvPr/>
        </p:nvGrpSpPr>
        <p:grpSpPr>
          <a:xfrm>
            <a:off x="6234113" y="4911725"/>
            <a:ext cx="723900" cy="709613"/>
            <a:chOff x="8218831" y="5719055"/>
            <a:chExt cx="693737" cy="692150"/>
          </a:xfrm>
        </p:grpSpPr>
        <p:sp>
          <p:nvSpPr>
            <p:cNvPr id="19" name="椭圆 18"/>
            <p:cNvSpPr/>
            <p:nvPr/>
          </p:nvSpPr>
          <p:spPr>
            <a:xfrm>
              <a:off x="8218831" y="5719055"/>
              <a:ext cx="693737" cy="692150"/>
            </a:xfrm>
            <a:prstGeom prst="ellipse">
              <a:avLst/>
            </a:prstGeom>
            <a:solidFill>
              <a:schemeClr val="bg1"/>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
                <a:spcBef>
                  <a:spcPts val="0"/>
                </a:spcBef>
                <a:spcAft>
                  <a:spcPts val="0"/>
                </a:spcAft>
                <a:defRPr/>
              </a:pPr>
              <a:endParaRPr lang="zh-CN" altLang="en-US" sz="1350" b="1" strike="noStrike" noProof="1">
                <a:latin typeface="微软雅黑" panose="020B0503020204020204" charset="-122"/>
                <a:ea typeface="微软雅黑" panose="020B0503020204020204" charset="-122"/>
              </a:endParaRPr>
            </a:p>
          </p:txBody>
        </p:sp>
        <p:sp>
          <p:nvSpPr>
            <p:cNvPr id="20" name="椭圆 19"/>
            <p:cNvSpPr/>
            <p:nvPr/>
          </p:nvSpPr>
          <p:spPr>
            <a:xfrm>
              <a:off x="8295824" y="5795255"/>
              <a:ext cx="539750" cy="539750"/>
            </a:xfrm>
            <a:prstGeom prst="ellipse">
              <a:avLst/>
            </a:prstGeom>
            <a:solidFill>
              <a:srgbClr val="00B0F0"/>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
                <a:spcBef>
                  <a:spcPts val="0"/>
                </a:spcBef>
                <a:spcAft>
                  <a:spcPts val="0"/>
                </a:spcAft>
                <a:defRPr/>
              </a:pPr>
              <a:r>
                <a:rPr lang="en-US" altLang="zh-CN" sz="1350" b="1" strike="noStrike" noProof="1">
                  <a:latin typeface="微软雅黑" panose="020B0503020204020204" charset="-122"/>
                  <a:ea typeface="微软雅黑" panose="020B0503020204020204" charset="-122"/>
                </a:rPr>
                <a:t>3</a:t>
              </a:r>
            </a:p>
          </p:txBody>
        </p:sp>
      </p:grpSp>
      <p:sp>
        <p:nvSpPr>
          <p:cNvPr id="14353" name="文本框 13"/>
          <p:cNvSpPr txBox="1"/>
          <p:nvPr/>
        </p:nvSpPr>
        <p:spPr>
          <a:xfrm>
            <a:off x="3625850" y="4959350"/>
            <a:ext cx="1727200" cy="614363"/>
          </a:xfrm>
          <a:prstGeom prst="rect">
            <a:avLst/>
          </a:prstGeom>
          <a:noFill/>
          <a:ln w="9525">
            <a:noFill/>
          </a:ln>
        </p:spPr>
        <p:txBody>
          <a:bodyPr wrap="square" anchor="t">
            <a:spAutoFit/>
          </a:bodyPr>
          <a:lstStyle/>
          <a:p>
            <a:pPr lvl="0" indent="0" algn="ctr"/>
            <a:endParaRPr lang="zh-CN" altLang="en-US" sz="3200" b="1" dirty="0">
              <a:solidFill>
                <a:srgbClr val="595959"/>
              </a:solidFill>
              <a:latin typeface="微软雅黑" panose="020B0503020204020204" charset="-122"/>
              <a:ea typeface="微软雅黑" panose="020B0503020204020204" charset="-122"/>
            </a:endParaRPr>
          </a:p>
        </p:txBody>
      </p:sp>
      <p:sp>
        <p:nvSpPr>
          <p:cNvPr id="26" name="椭圆 1"/>
          <p:cNvSpPr/>
          <p:nvPr/>
        </p:nvSpPr>
        <p:spPr>
          <a:xfrm>
            <a:off x="4098925" y="5921375"/>
            <a:ext cx="825500" cy="414338"/>
          </a:xfrm>
          <a:custGeom>
            <a:avLst/>
            <a:gdLst/>
            <a:ahLst/>
            <a:cxnLst/>
            <a:rect l="l" t="t" r="r" b="b"/>
            <a:pathLst>
              <a:path w="792088" h="404664">
                <a:moveTo>
                  <a:pt x="396044" y="0"/>
                </a:moveTo>
                <a:cubicBezTo>
                  <a:pt x="614773" y="0"/>
                  <a:pt x="792088" y="177315"/>
                  <a:pt x="792088" y="396044"/>
                </a:cubicBezTo>
                <a:lnTo>
                  <a:pt x="791219" y="404664"/>
                </a:lnTo>
                <a:lnTo>
                  <a:pt x="869" y="404664"/>
                </a:lnTo>
                <a:cubicBezTo>
                  <a:pt x="31" y="401809"/>
                  <a:pt x="0" y="398930"/>
                  <a:pt x="0" y="396044"/>
                </a:cubicBezTo>
                <a:cubicBezTo>
                  <a:pt x="0" y="177315"/>
                  <a:pt x="177315" y="0"/>
                  <a:pt x="396044" y="0"/>
                </a:cubicBez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endParaRPr lang="zh-CN" altLang="en-US" sz="1350" strike="noStrike" noProof="1">
              <a:latin typeface="微软雅黑" panose="020B0503020204020204" charset="-122"/>
              <a:ea typeface="微软雅黑" panose="020B0503020204020204" charset="-122"/>
            </a:endParaRPr>
          </a:p>
        </p:txBody>
      </p:sp>
      <p:sp>
        <p:nvSpPr>
          <p:cNvPr id="27" name="椭圆 26"/>
          <p:cNvSpPr/>
          <p:nvPr/>
        </p:nvSpPr>
        <p:spPr>
          <a:xfrm>
            <a:off x="625475" y="1189038"/>
            <a:ext cx="1727200" cy="1700213"/>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fontAlgn="t">
              <a:lnSpc>
                <a:spcPts val="3080"/>
              </a:lnSpc>
            </a:pPr>
            <a:r>
              <a:rPr lang="zh-CN" altLang="en-US" sz="2400" b="1" dirty="0" smtClean="0">
                <a:latin typeface="微软雅黑" panose="020B0503020204020204" charset="-122"/>
                <a:ea typeface="微软雅黑" panose="020B0503020204020204" charset="-122"/>
                <a:sym typeface="+mn-ea"/>
              </a:rPr>
              <a:t>个人</a:t>
            </a:r>
            <a:endParaRPr lang="en-US" altLang="zh-CN" sz="2400" b="1" dirty="0" smtClean="0">
              <a:latin typeface="微软雅黑" panose="020B0503020204020204" charset="-122"/>
              <a:ea typeface="微软雅黑" panose="020B0503020204020204" charset="-122"/>
              <a:sym typeface="+mn-ea"/>
            </a:endParaRPr>
          </a:p>
          <a:p>
            <a:pPr lvl="0" algn="ctr" fontAlgn="t">
              <a:lnSpc>
                <a:spcPts val="3080"/>
              </a:lnSpc>
            </a:pPr>
            <a:r>
              <a:rPr lang="zh-CN" altLang="en-US" sz="2400" b="1" dirty="0" smtClean="0">
                <a:latin typeface="微软雅黑" panose="020B0503020204020204" charset="-122"/>
                <a:ea typeface="微软雅黑" panose="020B0503020204020204" charset="-122"/>
                <a:sym typeface="+mn-ea"/>
              </a:rPr>
              <a:t>简介</a:t>
            </a:r>
          </a:p>
        </p:txBody>
      </p:sp>
      <p:cxnSp>
        <p:nvCxnSpPr>
          <p:cNvPr id="4" name="直接连接符 3"/>
          <p:cNvCxnSpPr>
            <a:stCxn id="7" idx="4"/>
            <a:endCxn id="13" idx="0"/>
          </p:cNvCxnSpPr>
          <p:nvPr/>
        </p:nvCxnSpPr>
        <p:spPr>
          <a:xfrm>
            <a:off x="4349750" y="2889250"/>
            <a:ext cx="7938" cy="72231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 name="组合 5"/>
          <p:cNvGrpSpPr/>
          <p:nvPr/>
        </p:nvGrpSpPr>
        <p:grpSpPr>
          <a:xfrm>
            <a:off x="323215" y="6553835"/>
            <a:ext cx="8567420" cy="304800"/>
            <a:chOff x="509" y="10321"/>
            <a:chExt cx="13492" cy="480"/>
          </a:xfrm>
        </p:grpSpPr>
        <p:cxnSp>
          <p:nvCxnSpPr>
            <p:cNvPr id="2" name="直接连接符 1"/>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4339" name="组合 14338"/>
            <p:cNvGrpSpPr/>
            <p:nvPr/>
          </p:nvGrpSpPr>
          <p:grpSpPr>
            <a:xfrm>
              <a:off x="5200" y="10321"/>
              <a:ext cx="3999" cy="480"/>
              <a:chOff x="0" y="0"/>
              <a:chExt cx="3999" cy="480"/>
            </a:xfrm>
          </p:grpSpPr>
          <p:sp>
            <p:nvSpPr>
              <p:cNvPr id="3"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sp>
        <p:nvSpPr>
          <p:cNvPr id="9" name="椭圆 8"/>
          <p:cNvSpPr/>
          <p:nvPr/>
        </p:nvSpPr>
        <p:spPr>
          <a:xfrm>
            <a:off x="6492240" y="1189038"/>
            <a:ext cx="1727200" cy="1700213"/>
          </a:xfrm>
          <a:prstGeom prst="ellipse">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3080"/>
              </a:lnSpc>
            </a:pPr>
            <a:r>
              <a:rPr lang="zh-CN" sz="2400" b="1" strike="noStrike" noProof="1">
                <a:latin typeface="微软雅黑" panose="020B0503020204020204" charset="-122"/>
                <a:ea typeface="微软雅黑" panose="020B0503020204020204" charset="-122"/>
              </a:rPr>
              <a:t>工作</a:t>
            </a:r>
          </a:p>
          <a:p>
            <a:pPr algn="ctr" fontAlgn="base">
              <a:lnSpc>
                <a:spcPts val="3080"/>
              </a:lnSpc>
            </a:pPr>
            <a:r>
              <a:rPr lang="zh-CN" sz="2400" b="1" strike="noStrike" noProof="1">
                <a:latin typeface="微软雅黑" panose="020B0503020204020204" charset="-122"/>
                <a:ea typeface="微软雅黑" panose="020B0503020204020204" charset="-122"/>
              </a:rPr>
              <a:t>设想</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文本框 5"/>
          <p:cNvSpPr txBox="1"/>
          <p:nvPr/>
        </p:nvSpPr>
        <p:spPr>
          <a:xfrm>
            <a:off x="287338" y="257493"/>
            <a:ext cx="3286125" cy="523220"/>
          </a:xfrm>
          <a:prstGeom prst="rect">
            <a:avLst/>
          </a:prstGeom>
          <a:noFill/>
          <a:ln w="9525">
            <a:noFill/>
          </a:ln>
        </p:spPr>
        <p:txBody>
          <a:bodyPr wrap="square" anchor="t">
            <a:spAutoFit/>
          </a:bodyPr>
          <a:lstStyle/>
          <a:p>
            <a:pPr lvl="0" indent="0"/>
            <a:r>
              <a:rPr lang="en-US" altLang="zh-CN" sz="2800" b="1" dirty="0">
                <a:latin typeface="微软雅黑" panose="020B0503020204020204" charset="-122"/>
                <a:ea typeface="微软雅黑" panose="020B0503020204020204" charset="-122"/>
              </a:rPr>
              <a:t>1. </a:t>
            </a:r>
            <a:r>
              <a:rPr lang="zh-CN" altLang="en-US" sz="2800" b="1" dirty="0" smtClean="0">
                <a:latin typeface="微软雅黑" panose="020B0503020204020204" charset="-122"/>
                <a:ea typeface="微软雅黑" panose="020B0503020204020204" charset="-122"/>
              </a:rPr>
              <a:t>个人简介</a:t>
            </a:r>
            <a:endParaRPr lang="zh-CN" altLang="en-US" sz="2800" b="1" dirty="0">
              <a:latin typeface="微软雅黑" panose="020B0503020204020204" charset="-122"/>
              <a:ea typeface="微软雅黑" panose="020B0503020204020204" charset="-122"/>
            </a:endParaRPr>
          </a:p>
        </p:txBody>
      </p:sp>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rot="16200000" flipV="1">
            <a:off x="-2159000" y="3714750"/>
            <a:ext cx="5322888" cy="7938"/>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nvGrpSpPr>
          <p:cNvPr id="8196" name="组合 57"/>
          <p:cNvGrpSpPr/>
          <p:nvPr/>
        </p:nvGrpSpPr>
        <p:grpSpPr>
          <a:xfrm rot="-5400000">
            <a:off x="628650" y="733425"/>
            <a:ext cx="1008063" cy="1443038"/>
            <a:chOff x="1266" y="1717"/>
            <a:chExt cx="2418" cy="2273"/>
          </a:xfrm>
        </p:grpSpPr>
        <p:sp>
          <p:nvSpPr>
            <p:cNvPr id="59" name="椭圆 58"/>
            <p:cNvSpPr/>
            <p:nvPr/>
          </p:nvSpPr>
          <p:spPr>
            <a:xfrm>
              <a:off x="1266" y="1717"/>
              <a:ext cx="518" cy="340"/>
            </a:xfrm>
            <a:prstGeom prst="ellipse">
              <a:avLst/>
            </a:prstGeom>
            <a:solidFill>
              <a:sysClr val="window" lastClr="FFFFFF"/>
            </a:solidFill>
            <a:ln w="57150" cap="flat" cmpd="sng" algn="ctr">
              <a:solidFill>
                <a:srgbClr val="F0C56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grpSp>
          <p:nvGrpSpPr>
            <p:cNvPr id="8198" name="组合 42"/>
            <p:cNvGrpSpPr/>
            <p:nvPr/>
          </p:nvGrpSpPr>
          <p:grpSpPr>
            <a:xfrm>
              <a:off x="1354" y="2026"/>
              <a:ext cx="2329" cy="1964"/>
              <a:chOff x="3380" y="6921"/>
              <a:chExt cx="2331" cy="1964"/>
            </a:xfrm>
          </p:grpSpPr>
          <p:cxnSp>
            <p:nvCxnSpPr>
              <p:cNvPr id="8199" name="肘形连接符 46"/>
              <p:cNvCxnSpPr/>
              <p:nvPr/>
            </p:nvCxnSpPr>
            <p:spPr>
              <a:xfrm rot="-5400000" flipV="1">
                <a:off x="3604" y="6869"/>
                <a:ext cx="567" cy="671"/>
              </a:xfrm>
              <a:prstGeom prst="curvedConnector3">
                <a:avLst>
                  <a:gd name="adj1" fmla="val 50000"/>
                </a:avLst>
              </a:prstGeom>
              <a:ln w="38100" cap="flat" cmpd="sng">
                <a:solidFill>
                  <a:srgbClr val="92D050"/>
                </a:solidFill>
                <a:prstDash val="solid"/>
                <a:miter/>
                <a:headEnd type="none" w="med" len="med"/>
                <a:tailEnd type="none" w="med" len="med"/>
              </a:ln>
            </p:spPr>
          </p:cxnSp>
          <p:grpSp>
            <p:nvGrpSpPr>
              <p:cNvPr id="63" name="组合 62"/>
              <p:cNvGrpSpPr/>
              <p:nvPr/>
            </p:nvGrpSpPr>
            <p:grpSpPr>
              <a:xfrm>
                <a:off x="3380" y="7354"/>
                <a:ext cx="2331" cy="1531"/>
                <a:chOff x="1064892" y="2183324"/>
                <a:chExt cx="1175196" cy="871083"/>
              </a:xfrm>
            </p:grpSpPr>
            <p:sp>
              <p:nvSpPr>
                <p:cNvPr id="64" name="椭圆 63"/>
                <p:cNvSpPr/>
                <p:nvPr/>
              </p:nvSpPr>
              <p:spPr>
                <a:xfrm rot="5400000">
                  <a:off x="1216948" y="2031267"/>
                  <a:ext cx="871083" cy="1175196"/>
                </a:xfrm>
                <a:prstGeom prst="ellipse">
                  <a:avLst/>
                </a:prstGeom>
                <a:gradFill flip="none" rotWithShape="1">
                  <a:gsLst>
                    <a:gs pos="30000">
                      <a:srgbClr val="C6C6C6"/>
                    </a:gs>
                    <a:gs pos="0">
                      <a:sysClr val="window" lastClr="FFFFFF">
                        <a:lumMod val="75000"/>
                      </a:sysClr>
                    </a:gs>
                    <a:gs pos="61000">
                      <a:srgbClr val="EEEEEE"/>
                    </a:gs>
                    <a:gs pos="100000">
                      <a:sysClr val="window" lastClr="FFFFFF">
                        <a:tint val="23500"/>
                        <a:satMod val="160000"/>
                        <a:lumMod val="96000"/>
                      </a:sysClr>
                    </a:gs>
                  </a:gsLst>
                  <a:lin ang="7800000" scaled="0"/>
                  <a:tileRect/>
                </a:gradFill>
                <a:ln w="12700" cap="flat" cmpd="sng" algn="ctr">
                  <a:gradFill flip="none" rotWithShape="1">
                    <a:gsLst>
                      <a:gs pos="100000">
                        <a:sysClr val="window" lastClr="FFFFFF">
                          <a:lumMod val="65000"/>
                        </a:sysClr>
                      </a:gs>
                      <a:gs pos="0">
                        <a:sysClr val="window" lastClr="FFFFFF">
                          <a:lumMod val="0"/>
                          <a:lumOff val="100000"/>
                        </a:sysClr>
                      </a:gs>
                      <a:gs pos="54000">
                        <a:sysClr val="window" lastClr="FFFFFF">
                          <a:lumMod val="85000"/>
                        </a:sysClr>
                      </a:gs>
                    </a:gsLst>
                    <a:lin ang="7800000" scaled="0"/>
                    <a:tileRect/>
                  </a:gradFill>
                  <a:prstDash val="solid"/>
                  <a:round/>
                </a:ln>
                <a:effectLst>
                  <a:outerShdw blurRad="381000" dist="177800" dir="7800000" sx="105000" sy="105000" algn="r" rotWithShape="0">
                    <a:prstClr val="black">
                      <a:alpha val="22000"/>
                    </a:prstClr>
                  </a:outerShdw>
                  <a:softEdge rad="0"/>
                </a:effectLst>
                <a:scene3d>
                  <a:camera prst="orthographicFront"/>
                  <a:lightRig rig="flat" dir="t"/>
                </a:scene3d>
                <a:sp3d/>
              </p:spPr>
              <p:txBody>
                <a:bodyPr rtlCol="0" anchor="ctr">
                  <a:flatTx/>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prstClr val="white"/>
                    </a:solidFill>
                    <a:effectLst/>
                    <a:uLnTx/>
                    <a:uFillTx/>
                    <a:latin typeface="微软雅黑" panose="020B0503020204020204" charset="-122"/>
                    <a:ea typeface="微软雅黑" panose="020B0503020204020204" charset="-122"/>
                    <a:cs typeface="+mn-cs"/>
                  </a:endParaRPr>
                </a:p>
              </p:txBody>
            </p:sp>
            <p:sp>
              <p:nvSpPr>
                <p:cNvPr id="65" name="椭圆 64"/>
                <p:cNvSpPr/>
                <p:nvPr/>
              </p:nvSpPr>
              <p:spPr>
                <a:xfrm rot="5400000" flipH="1">
                  <a:off x="1297633" y="2141267"/>
                  <a:ext cx="709771" cy="957566"/>
                </a:xfrm>
                <a:prstGeom prst="ellipse">
                  <a:avLst/>
                </a:prstGeom>
                <a:solidFill>
                  <a:srgbClr val="92D050"/>
                </a:solidFill>
                <a:ln w="12700" cap="flat" cmpd="sng" algn="ctr">
                  <a:noFill/>
                  <a:prstDash val="solid"/>
                  <a:miter lim="800000"/>
                </a:ln>
                <a:effectLst>
                  <a:innerShdw blurRad="25400">
                    <a:srgbClr val="C00000"/>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cs typeface="+mn-cs"/>
                    </a:rPr>
                    <a:t>1</a:t>
                  </a:r>
                </a:p>
              </p:txBody>
            </p:sp>
          </p:grpSp>
        </p:grpSp>
      </p:grpSp>
      <p:grpSp>
        <p:nvGrpSpPr>
          <p:cNvPr id="4" name="组合 3"/>
          <p:cNvGrpSpPr/>
          <p:nvPr/>
        </p:nvGrpSpPr>
        <p:grpSpPr>
          <a:xfrm>
            <a:off x="410845" y="2281555"/>
            <a:ext cx="7690485" cy="1008380"/>
            <a:chOff x="647" y="3593"/>
            <a:chExt cx="12111" cy="1588"/>
          </a:xfrm>
        </p:grpSpPr>
        <p:grpSp>
          <p:nvGrpSpPr>
            <p:cNvPr id="8202" name="组合 75"/>
            <p:cNvGrpSpPr/>
            <p:nvPr/>
          </p:nvGrpSpPr>
          <p:grpSpPr>
            <a:xfrm rot="-5400000">
              <a:off x="990" y="3250"/>
              <a:ext cx="1588" cy="2273"/>
              <a:chOff x="1266" y="1717"/>
              <a:chExt cx="2418" cy="2273"/>
            </a:xfrm>
          </p:grpSpPr>
          <p:sp>
            <p:nvSpPr>
              <p:cNvPr id="77" name="椭圆 76"/>
              <p:cNvSpPr/>
              <p:nvPr/>
            </p:nvSpPr>
            <p:spPr>
              <a:xfrm>
                <a:off x="1266" y="1717"/>
                <a:ext cx="518" cy="340"/>
              </a:xfrm>
              <a:prstGeom prst="ellipse">
                <a:avLst/>
              </a:prstGeom>
              <a:solidFill>
                <a:sysClr val="window" lastClr="FFFFFF"/>
              </a:solidFill>
              <a:ln w="57150" cap="flat" cmpd="sng" algn="ctr">
                <a:solidFill>
                  <a:srgbClr val="F0C56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grpSp>
            <p:nvGrpSpPr>
              <p:cNvPr id="8204" name="组合 42"/>
              <p:cNvGrpSpPr/>
              <p:nvPr/>
            </p:nvGrpSpPr>
            <p:grpSpPr>
              <a:xfrm>
                <a:off x="1354" y="2026"/>
                <a:ext cx="2329" cy="1964"/>
                <a:chOff x="3380" y="6921"/>
                <a:chExt cx="2331" cy="1964"/>
              </a:xfrm>
            </p:grpSpPr>
            <p:cxnSp>
              <p:nvCxnSpPr>
                <p:cNvPr id="8205" name="肘形连接符 46"/>
                <p:cNvCxnSpPr/>
                <p:nvPr/>
              </p:nvCxnSpPr>
              <p:spPr>
                <a:xfrm rot="-5400000" flipV="1">
                  <a:off x="3604" y="6869"/>
                  <a:ext cx="567" cy="671"/>
                </a:xfrm>
                <a:prstGeom prst="curvedConnector3">
                  <a:avLst>
                    <a:gd name="adj1" fmla="val 50000"/>
                  </a:avLst>
                </a:prstGeom>
                <a:ln w="38100" cap="flat" cmpd="sng">
                  <a:solidFill>
                    <a:srgbClr val="92D050"/>
                  </a:solidFill>
                  <a:prstDash val="solid"/>
                  <a:miter/>
                  <a:headEnd type="none" w="med" len="med"/>
                  <a:tailEnd type="none" w="med" len="med"/>
                </a:ln>
              </p:spPr>
            </p:cxnSp>
            <p:grpSp>
              <p:nvGrpSpPr>
                <p:cNvPr id="83" name="组合 82"/>
                <p:cNvGrpSpPr/>
                <p:nvPr/>
              </p:nvGrpSpPr>
              <p:grpSpPr>
                <a:xfrm>
                  <a:off x="3380" y="7354"/>
                  <a:ext cx="2331" cy="1531"/>
                  <a:chOff x="1064892" y="2183324"/>
                  <a:chExt cx="1175196" cy="871083"/>
                </a:xfrm>
              </p:grpSpPr>
              <p:sp>
                <p:nvSpPr>
                  <p:cNvPr id="84" name="椭圆 83"/>
                  <p:cNvSpPr/>
                  <p:nvPr/>
                </p:nvSpPr>
                <p:spPr>
                  <a:xfrm rot="5400000">
                    <a:off x="1216948" y="2031267"/>
                    <a:ext cx="871083" cy="1175196"/>
                  </a:xfrm>
                  <a:prstGeom prst="ellipse">
                    <a:avLst/>
                  </a:prstGeom>
                  <a:gradFill flip="none" rotWithShape="1">
                    <a:gsLst>
                      <a:gs pos="30000">
                        <a:srgbClr val="C6C6C6"/>
                      </a:gs>
                      <a:gs pos="0">
                        <a:sysClr val="window" lastClr="FFFFFF">
                          <a:lumMod val="75000"/>
                        </a:sysClr>
                      </a:gs>
                      <a:gs pos="61000">
                        <a:srgbClr val="EEEEEE"/>
                      </a:gs>
                      <a:gs pos="100000">
                        <a:sysClr val="window" lastClr="FFFFFF">
                          <a:tint val="23500"/>
                          <a:satMod val="160000"/>
                          <a:lumMod val="96000"/>
                        </a:sysClr>
                      </a:gs>
                    </a:gsLst>
                    <a:lin ang="7800000" scaled="0"/>
                    <a:tileRect/>
                  </a:gradFill>
                  <a:ln w="12700" cap="flat" cmpd="sng" algn="ctr">
                    <a:gradFill flip="none" rotWithShape="1">
                      <a:gsLst>
                        <a:gs pos="100000">
                          <a:sysClr val="window" lastClr="FFFFFF">
                            <a:lumMod val="65000"/>
                          </a:sysClr>
                        </a:gs>
                        <a:gs pos="0">
                          <a:sysClr val="window" lastClr="FFFFFF">
                            <a:lumMod val="0"/>
                            <a:lumOff val="100000"/>
                          </a:sysClr>
                        </a:gs>
                        <a:gs pos="54000">
                          <a:sysClr val="window" lastClr="FFFFFF">
                            <a:lumMod val="85000"/>
                          </a:sysClr>
                        </a:gs>
                      </a:gsLst>
                      <a:lin ang="7800000" scaled="0"/>
                      <a:tileRect/>
                    </a:gradFill>
                    <a:prstDash val="solid"/>
                    <a:round/>
                  </a:ln>
                  <a:effectLst>
                    <a:outerShdw blurRad="381000" dist="177800" dir="7800000" sx="105000" sy="105000" algn="r" rotWithShape="0">
                      <a:prstClr val="black">
                        <a:alpha val="22000"/>
                      </a:prstClr>
                    </a:outerShdw>
                    <a:softEdge rad="0"/>
                  </a:effectLst>
                  <a:scene3d>
                    <a:camera prst="orthographicFront"/>
                    <a:lightRig rig="flat" dir="t"/>
                  </a:scene3d>
                  <a:sp3d/>
                </p:spPr>
                <p:txBody>
                  <a:bodyPr rtlCol="0" anchor="ctr">
                    <a:flatTx/>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prstClr val="white"/>
                      </a:solidFill>
                      <a:effectLst/>
                      <a:uLnTx/>
                      <a:uFillTx/>
                      <a:latin typeface="微软雅黑" panose="020B0503020204020204" charset="-122"/>
                      <a:ea typeface="微软雅黑" panose="020B0503020204020204" charset="-122"/>
                      <a:cs typeface="+mn-cs"/>
                    </a:endParaRPr>
                  </a:p>
                </p:txBody>
              </p:sp>
              <p:sp>
                <p:nvSpPr>
                  <p:cNvPr id="85" name="椭圆 84"/>
                  <p:cNvSpPr/>
                  <p:nvPr/>
                </p:nvSpPr>
                <p:spPr>
                  <a:xfrm rot="5400000" flipH="1">
                    <a:off x="1297633" y="2141267"/>
                    <a:ext cx="709771" cy="957566"/>
                  </a:xfrm>
                  <a:prstGeom prst="ellipse">
                    <a:avLst/>
                  </a:prstGeom>
                  <a:solidFill>
                    <a:schemeClr val="bg1">
                      <a:lumMod val="75000"/>
                    </a:schemeClr>
                  </a:solidFill>
                  <a:ln w="12700" cap="flat" cmpd="sng" algn="ctr">
                    <a:noFill/>
                    <a:prstDash val="solid"/>
                    <a:miter lim="800000"/>
                  </a:ln>
                  <a:effectLst>
                    <a:innerShdw blurRad="25400">
                      <a:srgbClr val="C00000"/>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cs typeface="+mn-cs"/>
                      </a:rPr>
                      <a:t>2</a:t>
                    </a:r>
                  </a:p>
                </p:txBody>
              </p:sp>
            </p:grpSp>
          </p:grpSp>
        </p:grpSp>
        <p:sp>
          <p:nvSpPr>
            <p:cNvPr id="8207" name="文本框 85"/>
            <p:cNvSpPr txBox="1"/>
            <p:nvPr/>
          </p:nvSpPr>
          <p:spPr>
            <a:xfrm>
              <a:off x="3653" y="3996"/>
              <a:ext cx="9105" cy="582"/>
            </a:xfrm>
            <a:prstGeom prst="rect">
              <a:avLst/>
            </a:prstGeom>
            <a:noFill/>
            <a:ln w="9525">
              <a:noFill/>
            </a:ln>
          </p:spPr>
          <p:txBody>
            <a:bodyPr wrap="square" anchor="t">
              <a:spAutoFit/>
            </a:bodyPr>
            <a:lstStyle/>
            <a:p>
              <a:pPr lvl="0" indent="0"/>
              <a:endParaRPr lang="en-US" altLang="zh-CN" b="1" dirty="0">
                <a:latin typeface="微软雅黑" panose="020B0503020204020204" charset="-122"/>
                <a:ea typeface="微软雅黑" panose="020B0503020204020204" charset="-122"/>
              </a:endParaRPr>
            </a:p>
          </p:txBody>
        </p:sp>
      </p:grpSp>
      <p:grpSp>
        <p:nvGrpSpPr>
          <p:cNvPr id="7" name="组合 6"/>
          <p:cNvGrpSpPr/>
          <p:nvPr/>
        </p:nvGrpSpPr>
        <p:grpSpPr>
          <a:xfrm>
            <a:off x="428596" y="3643314"/>
            <a:ext cx="7685405" cy="1007745"/>
            <a:chOff x="655" y="5688"/>
            <a:chExt cx="12103" cy="1587"/>
          </a:xfrm>
        </p:grpSpPr>
        <p:grpSp>
          <p:nvGrpSpPr>
            <p:cNvPr id="8208" name="组合 86"/>
            <p:cNvGrpSpPr/>
            <p:nvPr/>
          </p:nvGrpSpPr>
          <p:grpSpPr>
            <a:xfrm rot="-5400000">
              <a:off x="998" y="5345"/>
              <a:ext cx="1587" cy="2273"/>
              <a:chOff x="1266" y="1717"/>
              <a:chExt cx="2418" cy="2273"/>
            </a:xfrm>
          </p:grpSpPr>
          <p:sp>
            <p:nvSpPr>
              <p:cNvPr id="88" name="椭圆 87"/>
              <p:cNvSpPr/>
              <p:nvPr/>
            </p:nvSpPr>
            <p:spPr>
              <a:xfrm>
                <a:off x="1266" y="1717"/>
                <a:ext cx="518" cy="340"/>
              </a:xfrm>
              <a:prstGeom prst="ellipse">
                <a:avLst/>
              </a:prstGeom>
              <a:solidFill>
                <a:sysClr val="window" lastClr="FFFFFF"/>
              </a:solidFill>
              <a:ln w="57150" cap="flat" cmpd="sng" algn="ctr">
                <a:solidFill>
                  <a:srgbClr val="F0C56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grpSp>
            <p:nvGrpSpPr>
              <p:cNvPr id="8210" name="组合 42"/>
              <p:cNvGrpSpPr/>
              <p:nvPr/>
            </p:nvGrpSpPr>
            <p:grpSpPr>
              <a:xfrm>
                <a:off x="1354" y="2026"/>
                <a:ext cx="2329" cy="1964"/>
                <a:chOff x="3380" y="6921"/>
                <a:chExt cx="2331" cy="1964"/>
              </a:xfrm>
            </p:grpSpPr>
            <p:cxnSp>
              <p:nvCxnSpPr>
                <p:cNvPr id="8211" name="肘形连接符 46"/>
                <p:cNvCxnSpPr/>
                <p:nvPr/>
              </p:nvCxnSpPr>
              <p:spPr>
                <a:xfrm rot="-5400000" flipV="1">
                  <a:off x="3604" y="6869"/>
                  <a:ext cx="567" cy="671"/>
                </a:xfrm>
                <a:prstGeom prst="curvedConnector3">
                  <a:avLst>
                    <a:gd name="adj1" fmla="val 50000"/>
                  </a:avLst>
                </a:prstGeom>
                <a:ln w="38100" cap="flat" cmpd="sng">
                  <a:solidFill>
                    <a:srgbClr val="92D050"/>
                  </a:solidFill>
                  <a:prstDash val="solid"/>
                  <a:miter/>
                  <a:headEnd type="none" w="med" len="med"/>
                  <a:tailEnd type="none" w="med" len="med"/>
                </a:ln>
              </p:spPr>
            </p:cxnSp>
            <p:grpSp>
              <p:nvGrpSpPr>
                <p:cNvPr id="91" name="组合 90"/>
                <p:cNvGrpSpPr/>
                <p:nvPr/>
              </p:nvGrpSpPr>
              <p:grpSpPr>
                <a:xfrm>
                  <a:off x="3380" y="7354"/>
                  <a:ext cx="2331" cy="1531"/>
                  <a:chOff x="1064892" y="2183324"/>
                  <a:chExt cx="1175196" cy="871083"/>
                </a:xfrm>
              </p:grpSpPr>
              <p:sp>
                <p:nvSpPr>
                  <p:cNvPr id="92" name="椭圆 91"/>
                  <p:cNvSpPr/>
                  <p:nvPr/>
                </p:nvSpPr>
                <p:spPr>
                  <a:xfrm rot="5400000">
                    <a:off x="1216948" y="2031267"/>
                    <a:ext cx="871083" cy="1175196"/>
                  </a:xfrm>
                  <a:prstGeom prst="ellipse">
                    <a:avLst/>
                  </a:prstGeom>
                  <a:gradFill flip="none" rotWithShape="1">
                    <a:gsLst>
                      <a:gs pos="30000">
                        <a:srgbClr val="C6C6C6"/>
                      </a:gs>
                      <a:gs pos="0">
                        <a:sysClr val="window" lastClr="FFFFFF">
                          <a:lumMod val="75000"/>
                        </a:sysClr>
                      </a:gs>
                      <a:gs pos="61000">
                        <a:srgbClr val="EEEEEE"/>
                      </a:gs>
                      <a:gs pos="100000">
                        <a:sysClr val="window" lastClr="FFFFFF">
                          <a:tint val="23500"/>
                          <a:satMod val="160000"/>
                          <a:lumMod val="96000"/>
                        </a:sysClr>
                      </a:gs>
                    </a:gsLst>
                    <a:lin ang="7800000" scaled="0"/>
                    <a:tileRect/>
                  </a:gradFill>
                  <a:ln w="12700" cap="flat" cmpd="sng" algn="ctr">
                    <a:gradFill flip="none" rotWithShape="1">
                      <a:gsLst>
                        <a:gs pos="100000">
                          <a:sysClr val="window" lastClr="FFFFFF">
                            <a:lumMod val="65000"/>
                          </a:sysClr>
                        </a:gs>
                        <a:gs pos="0">
                          <a:sysClr val="window" lastClr="FFFFFF">
                            <a:lumMod val="0"/>
                            <a:lumOff val="100000"/>
                          </a:sysClr>
                        </a:gs>
                        <a:gs pos="54000">
                          <a:sysClr val="window" lastClr="FFFFFF">
                            <a:lumMod val="85000"/>
                          </a:sysClr>
                        </a:gs>
                      </a:gsLst>
                      <a:lin ang="7800000" scaled="0"/>
                      <a:tileRect/>
                    </a:gradFill>
                    <a:prstDash val="solid"/>
                    <a:round/>
                  </a:ln>
                  <a:effectLst>
                    <a:outerShdw blurRad="381000" dist="177800" dir="7800000" sx="105000" sy="105000" algn="r" rotWithShape="0">
                      <a:prstClr val="black">
                        <a:alpha val="22000"/>
                      </a:prstClr>
                    </a:outerShdw>
                    <a:softEdge rad="0"/>
                  </a:effectLst>
                  <a:scene3d>
                    <a:camera prst="orthographicFront"/>
                    <a:lightRig rig="flat" dir="t"/>
                  </a:scene3d>
                  <a:sp3d/>
                </p:spPr>
                <p:txBody>
                  <a:bodyPr rtlCol="0" anchor="ctr">
                    <a:flatTx/>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prstClr val="white"/>
                      </a:solidFill>
                      <a:effectLst/>
                      <a:uLnTx/>
                      <a:uFillTx/>
                      <a:latin typeface="微软雅黑" panose="020B0503020204020204" charset="-122"/>
                      <a:ea typeface="微软雅黑" panose="020B0503020204020204" charset="-122"/>
                      <a:cs typeface="+mn-cs"/>
                    </a:endParaRPr>
                  </a:p>
                </p:txBody>
              </p:sp>
              <p:sp>
                <p:nvSpPr>
                  <p:cNvPr id="93" name="椭圆 92"/>
                  <p:cNvSpPr/>
                  <p:nvPr/>
                </p:nvSpPr>
                <p:spPr>
                  <a:xfrm rot="5400000" flipH="1">
                    <a:off x="1297633" y="2141267"/>
                    <a:ext cx="709771" cy="957566"/>
                  </a:xfrm>
                  <a:prstGeom prst="ellipse">
                    <a:avLst/>
                  </a:prstGeom>
                  <a:solidFill>
                    <a:schemeClr val="accent2">
                      <a:lumMod val="60000"/>
                      <a:lumOff val="40000"/>
                    </a:schemeClr>
                  </a:solidFill>
                  <a:ln w="12700" cap="flat" cmpd="sng" algn="ctr">
                    <a:noFill/>
                    <a:prstDash val="solid"/>
                    <a:miter lim="800000"/>
                  </a:ln>
                  <a:effectLst>
                    <a:innerShdw blurRad="25400">
                      <a:srgbClr val="C00000"/>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dirty="0">
                        <a:ln>
                          <a:noFill/>
                        </a:ln>
                        <a:solidFill>
                          <a:prstClr val="white"/>
                        </a:solidFill>
                        <a:effectLst/>
                        <a:uLnTx/>
                        <a:uFillTx/>
                        <a:latin typeface="微软雅黑" panose="020B0503020204020204" charset="-122"/>
                        <a:ea typeface="微软雅黑" panose="020B0503020204020204" charset="-122"/>
                        <a:cs typeface="+mn-cs"/>
                      </a:rPr>
                      <a:t>3</a:t>
                    </a:r>
                  </a:p>
                </p:txBody>
              </p:sp>
            </p:grpSp>
          </p:grpSp>
        </p:grpSp>
        <p:sp>
          <p:nvSpPr>
            <p:cNvPr id="8213" name="文本框 93"/>
            <p:cNvSpPr txBox="1"/>
            <p:nvPr/>
          </p:nvSpPr>
          <p:spPr>
            <a:xfrm>
              <a:off x="3653" y="6058"/>
              <a:ext cx="9105" cy="580"/>
            </a:xfrm>
            <a:prstGeom prst="rect">
              <a:avLst/>
            </a:prstGeom>
            <a:noFill/>
            <a:ln w="9525">
              <a:noFill/>
            </a:ln>
          </p:spPr>
          <p:txBody>
            <a:bodyPr wrap="square" anchor="t">
              <a:spAutoFit/>
            </a:bodyPr>
            <a:lstStyle/>
            <a:p>
              <a:pPr lvl="0" indent="0"/>
              <a:endParaRPr lang="en-US" altLang="zh-CN" b="1" dirty="0">
                <a:latin typeface="微软雅黑" panose="020B0503020204020204" charset="-122"/>
                <a:ea typeface="微软雅黑" panose="020B0503020204020204" charset="-122"/>
              </a:endParaRPr>
            </a:p>
          </p:txBody>
        </p:sp>
      </p:grpSp>
      <p:grpSp>
        <p:nvGrpSpPr>
          <p:cNvPr id="8" name="组合 7"/>
          <p:cNvGrpSpPr/>
          <p:nvPr/>
        </p:nvGrpSpPr>
        <p:grpSpPr>
          <a:xfrm>
            <a:off x="415925" y="4942205"/>
            <a:ext cx="7909560" cy="1007745"/>
            <a:chOff x="655" y="7783"/>
            <a:chExt cx="12456" cy="1587"/>
          </a:xfrm>
        </p:grpSpPr>
        <p:grpSp>
          <p:nvGrpSpPr>
            <p:cNvPr id="8214" name="组合 94"/>
            <p:cNvGrpSpPr/>
            <p:nvPr/>
          </p:nvGrpSpPr>
          <p:grpSpPr>
            <a:xfrm rot="-5400000">
              <a:off x="998" y="7440"/>
              <a:ext cx="1587" cy="2273"/>
              <a:chOff x="1266" y="1717"/>
              <a:chExt cx="2418" cy="2273"/>
            </a:xfrm>
          </p:grpSpPr>
          <p:sp>
            <p:nvSpPr>
              <p:cNvPr id="96" name="椭圆 95"/>
              <p:cNvSpPr/>
              <p:nvPr/>
            </p:nvSpPr>
            <p:spPr>
              <a:xfrm>
                <a:off x="1266" y="1717"/>
                <a:ext cx="518" cy="340"/>
              </a:xfrm>
              <a:prstGeom prst="ellipse">
                <a:avLst/>
              </a:prstGeom>
              <a:solidFill>
                <a:sysClr val="window" lastClr="FFFFFF"/>
              </a:solidFill>
              <a:ln w="57150" cap="flat" cmpd="sng" algn="ctr">
                <a:solidFill>
                  <a:srgbClr val="F0C56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cs typeface="+mn-cs"/>
                </a:endParaRPr>
              </a:p>
            </p:txBody>
          </p:sp>
          <p:grpSp>
            <p:nvGrpSpPr>
              <p:cNvPr id="8216" name="组合 42"/>
              <p:cNvGrpSpPr/>
              <p:nvPr/>
            </p:nvGrpSpPr>
            <p:grpSpPr>
              <a:xfrm>
                <a:off x="1354" y="2026"/>
                <a:ext cx="2329" cy="1964"/>
                <a:chOff x="3380" y="6921"/>
                <a:chExt cx="2331" cy="1964"/>
              </a:xfrm>
            </p:grpSpPr>
            <p:cxnSp>
              <p:nvCxnSpPr>
                <p:cNvPr id="8217" name="肘形连接符 46"/>
                <p:cNvCxnSpPr/>
                <p:nvPr/>
              </p:nvCxnSpPr>
              <p:spPr>
                <a:xfrm rot="-5400000" flipV="1">
                  <a:off x="3604" y="6869"/>
                  <a:ext cx="567" cy="671"/>
                </a:xfrm>
                <a:prstGeom prst="curvedConnector3">
                  <a:avLst>
                    <a:gd name="adj1" fmla="val 50000"/>
                  </a:avLst>
                </a:prstGeom>
                <a:ln w="38100" cap="flat" cmpd="sng">
                  <a:solidFill>
                    <a:srgbClr val="92D050"/>
                  </a:solidFill>
                  <a:prstDash val="solid"/>
                  <a:miter/>
                  <a:headEnd type="none" w="med" len="med"/>
                  <a:tailEnd type="none" w="med" len="med"/>
                </a:ln>
              </p:spPr>
            </p:cxnSp>
            <p:grpSp>
              <p:nvGrpSpPr>
                <p:cNvPr id="99" name="组合 98"/>
                <p:cNvGrpSpPr/>
                <p:nvPr/>
              </p:nvGrpSpPr>
              <p:grpSpPr>
                <a:xfrm>
                  <a:off x="3380" y="7354"/>
                  <a:ext cx="2331" cy="1531"/>
                  <a:chOff x="1064892" y="2183324"/>
                  <a:chExt cx="1175196" cy="871083"/>
                </a:xfrm>
              </p:grpSpPr>
              <p:sp>
                <p:nvSpPr>
                  <p:cNvPr id="100" name="椭圆 99"/>
                  <p:cNvSpPr/>
                  <p:nvPr/>
                </p:nvSpPr>
                <p:spPr>
                  <a:xfrm rot="5400000">
                    <a:off x="1216948" y="2031267"/>
                    <a:ext cx="871083" cy="1175196"/>
                  </a:xfrm>
                  <a:prstGeom prst="ellipse">
                    <a:avLst/>
                  </a:prstGeom>
                  <a:gradFill flip="none" rotWithShape="1">
                    <a:gsLst>
                      <a:gs pos="30000">
                        <a:srgbClr val="C6C6C6"/>
                      </a:gs>
                      <a:gs pos="0">
                        <a:sysClr val="window" lastClr="FFFFFF">
                          <a:lumMod val="75000"/>
                        </a:sysClr>
                      </a:gs>
                      <a:gs pos="61000">
                        <a:srgbClr val="EEEEEE"/>
                      </a:gs>
                      <a:gs pos="100000">
                        <a:sysClr val="window" lastClr="FFFFFF">
                          <a:tint val="23500"/>
                          <a:satMod val="160000"/>
                          <a:lumMod val="96000"/>
                        </a:sysClr>
                      </a:gs>
                    </a:gsLst>
                    <a:lin ang="7800000" scaled="0"/>
                    <a:tileRect/>
                  </a:gradFill>
                  <a:ln w="12700" cap="flat" cmpd="sng" algn="ctr">
                    <a:gradFill flip="none" rotWithShape="1">
                      <a:gsLst>
                        <a:gs pos="100000">
                          <a:sysClr val="window" lastClr="FFFFFF">
                            <a:lumMod val="65000"/>
                          </a:sysClr>
                        </a:gs>
                        <a:gs pos="0">
                          <a:sysClr val="window" lastClr="FFFFFF">
                            <a:lumMod val="0"/>
                            <a:lumOff val="100000"/>
                          </a:sysClr>
                        </a:gs>
                        <a:gs pos="54000">
                          <a:sysClr val="window" lastClr="FFFFFF">
                            <a:lumMod val="85000"/>
                          </a:sysClr>
                        </a:gs>
                      </a:gsLst>
                      <a:lin ang="7800000" scaled="0"/>
                      <a:tileRect/>
                    </a:gradFill>
                    <a:prstDash val="solid"/>
                    <a:round/>
                  </a:ln>
                  <a:effectLst>
                    <a:outerShdw blurRad="381000" dist="177800" dir="7800000" sx="105000" sy="105000" algn="r" rotWithShape="0">
                      <a:prstClr val="black">
                        <a:alpha val="22000"/>
                      </a:prstClr>
                    </a:outerShdw>
                    <a:softEdge rad="0"/>
                  </a:effectLst>
                  <a:scene3d>
                    <a:camera prst="orthographicFront"/>
                    <a:lightRig rig="flat" dir="t"/>
                  </a:scene3d>
                  <a:sp3d/>
                </p:spPr>
                <p:txBody>
                  <a:bodyPr rtlCol="0" anchor="ctr">
                    <a:flatTx/>
                  </a:bodyP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prstClr val="white"/>
                      </a:solidFill>
                      <a:effectLst/>
                      <a:uLnTx/>
                      <a:uFillTx/>
                      <a:latin typeface="微软雅黑" panose="020B0503020204020204" charset="-122"/>
                      <a:ea typeface="微软雅黑" panose="020B0503020204020204" charset="-122"/>
                      <a:cs typeface="+mn-cs"/>
                    </a:endParaRPr>
                  </a:p>
                </p:txBody>
              </p:sp>
              <p:sp>
                <p:nvSpPr>
                  <p:cNvPr id="101" name="椭圆 100"/>
                  <p:cNvSpPr/>
                  <p:nvPr/>
                </p:nvSpPr>
                <p:spPr>
                  <a:xfrm rot="5400000" flipH="1">
                    <a:off x="1297633" y="2141267"/>
                    <a:ext cx="709771" cy="957566"/>
                  </a:xfrm>
                  <a:prstGeom prst="ellipse">
                    <a:avLst/>
                  </a:prstGeom>
                  <a:solidFill>
                    <a:schemeClr val="accent5">
                      <a:lumMod val="50000"/>
                    </a:schemeClr>
                  </a:solidFill>
                  <a:ln w="12700" cap="flat" cmpd="sng" algn="ctr">
                    <a:noFill/>
                    <a:prstDash val="solid"/>
                    <a:miter lim="800000"/>
                  </a:ln>
                  <a:effectLst>
                    <a:innerShdw blurRad="25400">
                      <a:srgbClr val="C00000"/>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r>
                      <a:rPr kumimoji="0" lang="en-US" altLang="zh-CN" sz="1800" b="1" i="0" u="none" strike="noStrike" kern="0" cap="none" spc="0" normalizeH="0" baseline="0" noProof="0">
                        <a:ln>
                          <a:noFill/>
                        </a:ln>
                        <a:solidFill>
                          <a:prstClr val="white"/>
                        </a:solidFill>
                        <a:effectLst/>
                        <a:uLnTx/>
                        <a:uFillTx/>
                        <a:latin typeface="微软雅黑" panose="020B0503020204020204" charset="-122"/>
                        <a:ea typeface="微软雅黑" panose="020B0503020204020204" charset="-122"/>
                        <a:cs typeface="+mn-cs"/>
                      </a:rPr>
                      <a:t>4</a:t>
                    </a:r>
                  </a:p>
                </p:txBody>
              </p:sp>
            </p:grpSp>
          </p:grpSp>
        </p:grpSp>
        <p:sp>
          <p:nvSpPr>
            <p:cNvPr id="8219" name="文本框 101"/>
            <p:cNvSpPr txBox="1"/>
            <p:nvPr/>
          </p:nvSpPr>
          <p:spPr>
            <a:xfrm>
              <a:off x="3661" y="8153"/>
              <a:ext cx="9450" cy="580"/>
            </a:xfrm>
            <a:prstGeom prst="rect">
              <a:avLst/>
            </a:prstGeom>
            <a:noFill/>
            <a:ln w="9525">
              <a:noFill/>
            </a:ln>
          </p:spPr>
          <p:txBody>
            <a:bodyPr wrap="square" anchor="t">
              <a:spAutoFit/>
            </a:bodyPr>
            <a:lstStyle/>
            <a:p>
              <a:pPr lvl="0" indent="0"/>
              <a:endParaRPr lang="zh-CN" altLang="en-US" b="1" dirty="0">
                <a:latin typeface="微软雅黑" panose="020B0503020204020204" charset="-122"/>
                <a:ea typeface="微软雅黑" panose="020B0503020204020204" charset="-122"/>
              </a:endParaRPr>
            </a:p>
          </p:txBody>
        </p:sp>
      </p:grpSp>
      <p:grpSp>
        <p:nvGrpSpPr>
          <p:cNvPr id="6" name="组合 5"/>
          <p:cNvGrpSpPr/>
          <p:nvPr/>
        </p:nvGrpSpPr>
        <p:grpSpPr>
          <a:xfrm>
            <a:off x="323215" y="6553835"/>
            <a:ext cx="8567420" cy="304800"/>
            <a:chOff x="509" y="10321"/>
            <a:chExt cx="13492" cy="480"/>
          </a:xfrm>
        </p:grpSpPr>
        <p:cxnSp>
          <p:nvCxnSpPr>
            <p:cNvPr id="2" name="直接连接符 1"/>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4339" name="组合 14338"/>
            <p:cNvGrpSpPr/>
            <p:nvPr/>
          </p:nvGrpSpPr>
          <p:grpSpPr>
            <a:xfrm>
              <a:off x="5200" y="10321"/>
              <a:ext cx="3999" cy="480"/>
              <a:chOff x="0" y="0"/>
              <a:chExt cx="3999" cy="480"/>
            </a:xfrm>
          </p:grpSpPr>
          <p:sp>
            <p:nvSpPr>
              <p:cNvPr id="14340"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sp>
        <p:nvSpPr>
          <p:cNvPr id="45" name="矩形 44"/>
          <p:cNvSpPr/>
          <p:nvPr/>
        </p:nvSpPr>
        <p:spPr>
          <a:xfrm>
            <a:off x="2000232" y="1214422"/>
            <a:ext cx="6286544" cy="400110"/>
          </a:xfrm>
          <a:prstGeom prst="rect">
            <a:avLst/>
          </a:prstGeom>
        </p:spPr>
        <p:txBody>
          <a:bodyPr wrap="square">
            <a:spAutoFit/>
          </a:bodyPr>
          <a:lstStyle/>
          <a:p>
            <a:pPr algn="ctr" eaLnBrk="0" hangingPunct="0"/>
            <a:r>
              <a:rPr lang="zh-CN" altLang="en-US" sz="2000" b="1" dirty="0" smtClean="0">
                <a:latin typeface="微软雅黑" pitchFamily="34" charset="-122"/>
                <a:ea typeface="微软雅黑" pitchFamily="34" charset="-122"/>
                <a:cs typeface="Times New Roman" pitchFamily="18" charset="0"/>
              </a:rPr>
              <a:t>19</a:t>
            </a:r>
            <a:r>
              <a:rPr lang="en-US" altLang="zh-CN" sz="2000" b="1" dirty="0" smtClean="0">
                <a:latin typeface="微软雅黑" pitchFamily="34" charset="-122"/>
                <a:ea typeface="微软雅黑" pitchFamily="34" charset="-122"/>
                <a:cs typeface="Times New Roman" pitchFamily="18" charset="0"/>
              </a:rPr>
              <a:t>98</a:t>
            </a:r>
            <a:r>
              <a:rPr lang="zh-CN" altLang="en-US" sz="2000" b="1" dirty="0" smtClean="0">
                <a:latin typeface="微软雅黑" pitchFamily="34" charset="-122"/>
                <a:ea typeface="微软雅黑" pitchFamily="34" charset="-122"/>
                <a:cs typeface="Times New Roman" pitchFamily="18" charset="0"/>
              </a:rPr>
              <a:t>.9-200</a:t>
            </a:r>
            <a:r>
              <a:rPr lang="en-US" altLang="zh-CN" sz="2000" b="1" dirty="0" smtClean="0">
                <a:latin typeface="微软雅黑" pitchFamily="34" charset="-122"/>
                <a:ea typeface="微软雅黑" pitchFamily="34" charset="-122"/>
                <a:cs typeface="Times New Roman" pitchFamily="18" charset="0"/>
              </a:rPr>
              <a:t>2</a:t>
            </a:r>
            <a:r>
              <a:rPr lang="zh-CN" altLang="en-US" sz="2000" b="1" dirty="0" smtClean="0">
                <a:latin typeface="微软雅黑" pitchFamily="34" charset="-122"/>
                <a:ea typeface="微软雅黑" pitchFamily="34" charset="-122"/>
                <a:cs typeface="Times New Roman" pitchFamily="18" charset="0"/>
              </a:rPr>
              <a:t>.7</a:t>
            </a:r>
            <a:r>
              <a:rPr lang="zh-CN" altLang="en-US" sz="2000" b="1" dirty="0" smtClean="0">
                <a:latin typeface="微软雅黑" pitchFamily="34" charset="-122"/>
                <a:ea typeface="微软雅黑" pitchFamily="34" charset="-122"/>
              </a:rPr>
              <a:t>就读于武汉体育学院体育教育专业</a:t>
            </a:r>
            <a:endParaRPr lang="en-US" sz="2000" b="1" dirty="0">
              <a:latin typeface="微软雅黑" pitchFamily="34" charset="-122"/>
              <a:ea typeface="微软雅黑" pitchFamily="34" charset="-122"/>
              <a:cs typeface="Times New Roman" pitchFamily="18" charset="0"/>
              <a:sym typeface="Calibri" pitchFamily="34" charset="0"/>
            </a:endParaRPr>
          </a:p>
        </p:txBody>
      </p:sp>
      <p:sp>
        <p:nvSpPr>
          <p:cNvPr id="46" name="矩形 45"/>
          <p:cNvSpPr/>
          <p:nvPr/>
        </p:nvSpPr>
        <p:spPr>
          <a:xfrm>
            <a:off x="1785918" y="2571744"/>
            <a:ext cx="6215106" cy="400110"/>
          </a:xfrm>
          <a:prstGeom prst="rect">
            <a:avLst/>
          </a:prstGeom>
        </p:spPr>
        <p:txBody>
          <a:bodyPr wrap="square">
            <a:spAutoFit/>
          </a:bodyPr>
          <a:lstStyle/>
          <a:p>
            <a:pPr algn="ctr" eaLnBrk="0" hangingPunct="0"/>
            <a:r>
              <a:rPr lang="en-US" altLang="zh-CN" sz="2000" b="1" dirty="0" smtClean="0">
                <a:latin typeface="微软雅黑" pitchFamily="34" charset="-122"/>
                <a:ea typeface="微软雅黑" pitchFamily="34" charset="-122"/>
                <a:cs typeface="Times New Roman" pitchFamily="18" charset="0"/>
                <a:sym typeface="Calibri" pitchFamily="34" charset="0"/>
              </a:rPr>
              <a:t>2005.9-2008.6</a:t>
            </a:r>
            <a:r>
              <a:rPr lang="zh-CN" altLang="en-US" sz="2000" b="1" dirty="0" smtClean="0">
                <a:latin typeface="微软雅黑" pitchFamily="34" charset="-122"/>
                <a:ea typeface="微软雅黑" pitchFamily="34" charset="-122"/>
                <a:cs typeface="Times New Roman" pitchFamily="18" charset="0"/>
                <a:sym typeface="Calibri" pitchFamily="34" charset="0"/>
              </a:rPr>
              <a:t>于南京师范大学攻读硕士学位</a:t>
            </a:r>
            <a:endParaRPr lang="en-US" sz="2000" b="1" dirty="0">
              <a:latin typeface="微软雅黑" pitchFamily="34" charset="-122"/>
              <a:ea typeface="微软雅黑" pitchFamily="34" charset="-122"/>
              <a:cs typeface="Times New Roman" pitchFamily="18" charset="0"/>
              <a:sym typeface="Calibri" pitchFamily="34" charset="0"/>
            </a:endParaRPr>
          </a:p>
        </p:txBody>
      </p:sp>
      <p:sp>
        <p:nvSpPr>
          <p:cNvPr id="47" name="矩形 46"/>
          <p:cNvSpPr/>
          <p:nvPr/>
        </p:nvSpPr>
        <p:spPr>
          <a:xfrm>
            <a:off x="2071670" y="3857628"/>
            <a:ext cx="5572164" cy="707886"/>
          </a:xfrm>
          <a:prstGeom prst="rect">
            <a:avLst/>
          </a:prstGeom>
        </p:spPr>
        <p:txBody>
          <a:bodyPr wrap="square">
            <a:spAutoFit/>
          </a:bodyPr>
          <a:lstStyle/>
          <a:p>
            <a:pPr algn="ctr" eaLnBrk="0" hangingPunct="0"/>
            <a:r>
              <a:rPr lang="zh-CN" altLang="en-US" sz="2000" b="1" dirty="0" smtClean="0">
                <a:latin typeface="微软雅黑" pitchFamily="34" charset="-122"/>
                <a:ea typeface="微软雅黑" pitchFamily="34" charset="-122"/>
                <a:cs typeface="Times New Roman" pitchFamily="18" charset="0"/>
                <a:sym typeface="Calibri" pitchFamily="34" charset="0"/>
              </a:rPr>
              <a:t> </a:t>
            </a:r>
            <a:r>
              <a:rPr lang="en-US" altLang="zh-CN" sz="2000" b="1" dirty="0" smtClean="0">
                <a:latin typeface="微软雅黑" pitchFamily="34" charset="-122"/>
                <a:ea typeface="微软雅黑" pitchFamily="34" charset="-122"/>
                <a:cs typeface="Times New Roman" pitchFamily="18" charset="0"/>
                <a:sym typeface="Calibri" pitchFamily="34" charset="0"/>
              </a:rPr>
              <a:t>2006.5</a:t>
            </a:r>
            <a:r>
              <a:rPr lang="zh-CN" altLang="en-US" sz="2000" b="1" dirty="0" smtClean="0">
                <a:latin typeface="微软雅黑" pitchFamily="34" charset="-122"/>
                <a:ea typeface="微软雅黑" pitchFamily="34" charset="-122"/>
                <a:cs typeface="Times New Roman" pitchFamily="18" charset="0"/>
                <a:sym typeface="Calibri" pitchFamily="34" charset="0"/>
              </a:rPr>
              <a:t>参加安徽省第十一届运动会国家一级乒乓球裁判员上岗培训</a:t>
            </a:r>
            <a:endParaRPr lang="en-US" sz="2000" b="1" dirty="0">
              <a:latin typeface="微软雅黑" pitchFamily="34" charset="-122"/>
              <a:ea typeface="微软雅黑" pitchFamily="34" charset="-122"/>
              <a:cs typeface="Times New Roman" pitchFamily="18" charset="0"/>
              <a:sym typeface="Calibri" pitchFamily="34" charset="0"/>
            </a:endParaRPr>
          </a:p>
        </p:txBody>
      </p:sp>
      <p:sp>
        <p:nvSpPr>
          <p:cNvPr id="48" name="矩形 47"/>
          <p:cNvSpPr/>
          <p:nvPr/>
        </p:nvSpPr>
        <p:spPr>
          <a:xfrm>
            <a:off x="2214546" y="5214950"/>
            <a:ext cx="5500726" cy="707886"/>
          </a:xfrm>
          <a:prstGeom prst="rect">
            <a:avLst/>
          </a:prstGeom>
        </p:spPr>
        <p:txBody>
          <a:bodyPr wrap="square">
            <a:spAutoFit/>
          </a:bodyPr>
          <a:lstStyle/>
          <a:p>
            <a:pPr algn="ctr" eaLnBrk="0" hangingPunct="0"/>
            <a:r>
              <a:rPr lang="zh-CN" altLang="en-US" sz="2000" b="1" dirty="0" smtClean="0">
                <a:latin typeface="微软雅黑" pitchFamily="34" charset="-122"/>
                <a:ea typeface="微软雅黑" pitchFamily="34" charset="-122"/>
                <a:cs typeface="Times New Roman" pitchFamily="18" charset="0"/>
              </a:rPr>
              <a:t>20</a:t>
            </a:r>
            <a:r>
              <a:rPr lang="zh-CN" altLang="en-US" sz="2000" b="1" dirty="0" smtClean="0">
                <a:latin typeface="微软雅黑" pitchFamily="34" charset="-122"/>
                <a:ea typeface="微软雅黑" pitchFamily="34" charset="-122"/>
              </a:rPr>
              <a:t>1</a:t>
            </a:r>
            <a:r>
              <a:rPr lang="en-US" altLang="zh-CN" sz="2000" b="1" dirty="0" smtClean="0">
                <a:latin typeface="微软雅黑" pitchFamily="34" charset="-122"/>
                <a:ea typeface="微软雅黑" pitchFamily="34" charset="-122"/>
              </a:rPr>
              <a:t>6.4</a:t>
            </a:r>
            <a:r>
              <a:rPr lang="zh-CN" altLang="en-US" sz="2000" b="1" dirty="0" smtClean="0">
                <a:latin typeface="微软雅黑" pitchFamily="34" charset="-122"/>
                <a:ea typeface="微软雅黑" pitchFamily="34" charset="-122"/>
              </a:rPr>
              <a:t>参加高等学校骨干教师身体运动功能训练培训班</a:t>
            </a:r>
            <a:endParaRPr lang="en-US" sz="2000" b="1" dirty="0">
              <a:latin typeface="微软雅黑" pitchFamily="34" charset="-122"/>
              <a:ea typeface="微软雅黑" pitchFamily="34" charset="-122"/>
              <a:cs typeface="Times New Roman" pitchFamily="18" charset="0"/>
              <a:sym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362" name="文本框 5"/>
          <p:cNvSpPr txBox="1"/>
          <p:nvPr/>
        </p:nvSpPr>
        <p:spPr>
          <a:xfrm>
            <a:off x="322263" y="268288"/>
            <a:ext cx="3286125" cy="548640"/>
          </a:xfrm>
          <a:prstGeom prst="rect">
            <a:avLst/>
          </a:prstGeom>
          <a:noFill/>
          <a:ln w="9525">
            <a:noFill/>
          </a:ln>
        </p:spPr>
        <p:txBody>
          <a:bodyPr wrap="square" anchor="t">
            <a:spAutoFit/>
          </a:bodyPr>
          <a:lstStyle/>
          <a:p>
            <a:pPr lvl="0" indent="0"/>
            <a:r>
              <a:rPr lang="en-US" altLang="zh-CN" sz="2800" b="1">
                <a:latin typeface="微软雅黑" panose="020B0503020204020204" charset="-122"/>
                <a:ea typeface="微软雅黑" panose="020B0503020204020204" charset="-122"/>
              </a:rPr>
              <a:t>2. </a:t>
            </a:r>
            <a:r>
              <a:rPr lang="zh-CN" altLang="en-US" sz="2800" b="1">
                <a:latin typeface="微软雅黑" panose="020B0503020204020204" charset="-122"/>
                <a:ea typeface="微软雅黑" panose="020B0503020204020204" charset="-122"/>
              </a:rPr>
              <a:t>工作业绩</a:t>
            </a:r>
          </a:p>
        </p:txBody>
      </p:sp>
      <p:grpSp>
        <p:nvGrpSpPr>
          <p:cNvPr id="2" name="组合 3"/>
          <p:cNvGrpSpPr/>
          <p:nvPr/>
        </p:nvGrpSpPr>
        <p:grpSpPr>
          <a:xfrm>
            <a:off x="2028825" y="1146810"/>
            <a:ext cx="1853565" cy="1855470"/>
            <a:chOff x="6991050" y="1140946"/>
            <a:chExt cx="2628900" cy="2630487"/>
          </a:xfrm>
        </p:grpSpPr>
        <p:sp>
          <p:nvSpPr>
            <p:cNvPr id="15365" name="Freeform 673"/>
            <p:cNvSpPr>
              <a:spLocks noEditPoints="1"/>
            </p:cNvSpPr>
            <p:nvPr/>
          </p:nvSpPr>
          <p:spPr>
            <a:xfrm rot="-324743">
              <a:off x="6991050" y="1140946"/>
              <a:ext cx="2628900" cy="2630487"/>
            </a:xfrm>
            <a:custGeom>
              <a:avLst/>
              <a:gdLst>
                <a:gd name="G0" fmla="val 0"/>
              </a:gdLst>
              <a:ahLst/>
              <a:cxnLst>
                <a:cxn ang="0">
                  <a:pos x="G0" y="1661750773"/>
                </a:cxn>
                <a:cxn ang="0">
                  <a:pos x="G0" y="1036495891"/>
                </a:cxn>
                <a:cxn ang="0">
                  <a:pos x="G0" y="889624619"/>
                </a:cxn>
                <a:cxn ang="0">
                  <a:pos x="G0" y="608469593"/>
                </a:cxn>
                <a:cxn ang="0">
                  <a:pos x="G0" y="201424906"/>
                </a:cxn>
                <a:cxn ang="0">
                  <a:pos x="G0" y="243388127"/>
                </a:cxn>
                <a:cxn ang="0">
                  <a:pos x="1751953390" y="218210194"/>
                </a:cxn>
                <a:cxn ang="0">
                  <a:pos x="1395695459" y="289547669"/>
                </a:cxn>
                <a:cxn ang="0">
                  <a:pos x="1039437528" y="449007907"/>
                </a:cxn>
                <a:cxn ang="0">
                  <a:pos x="452658652" y="663021780"/>
                </a:cxn>
                <a:cxn ang="0">
                  <a:pos x="448466309" y="1040692213"/>
                </a:cxn>
                <a:cxn ang="0">
                  <a:pos x="289197819" y="1397381035"/>
                </a:cxn>
                <a:cxn ang="0">
                  <a:pos x="0" y="1754069858"/>
                </a:cxn>
                <a:cxn ang="0">
                  <a:pos x="243093630" y="G0"/>
                </a:cxn>
                <a:cxn ang="0">
                  <a:pos x="402362120" y="G0"/>
                </a:cxn>
                <a:cxn ang="0">
                  <a:pos x="603543904" y="G0"/>
                </a:cxn>
                <a:cxn ang="0">
                  <a:pos x="888550828" y="G0"/>
                </a:cxn>
                <a:cxn ang="0">
                  <a:pos x="1311870319" y="G0"/>
                </a:cxn>
                <a:cxn ang="0">
                  <a:pos x="1659746460" y="G0"/>
                </a:cxn>
                <a:cxn ang="0">
                  <a:pos x="2049534448" y="G0"/>
                </a:cxn>
                <a:cxn ang="0">
                  <a:pos x="G0" y="G0"/>
                </a:cxn>
                <a:cxn ang="0">
                  <a:pos x="G0" y="G0"/>
                </a:cxn>
                <a:cxn ang="0">
                  <a:pos x="G0" y="G0"/>
                </a:cxn>
                <a:cxn ang="0">
                  <a:pos x="G0" y="G0"/>
                </a:cxn>
                <a:cxn ang="0">
                  <a:pos x="G0" y="G0"/>
                </a:cxn>
                <a:cxn ang="0">
                  <a:pos x="1902840090" y="G0"/>
                </a:cxn>
                <a:cxn ang="0">
                  <a:pos x="1605259033" y="G0"/>
                </a:cxn>
                <a:cxn ang="0">
                  <a:pos x="1261575235" y="G0"/>
                </a:cxn>
                <a:cxn ang="0">
                  <a:pos x="959803283" y="G0"/>
                </a:cxn>
                <a:cxn ang="0">
                  <a:pos x="716708205" y="G0"/>
                </a:cxn>
                <a:cxn ang="0">
                  <a:pos x="536483792" y="G0"/>
                </a:cxn>
                <a:cxn ang="0">
                  <a:pos x="440084519" y="2131740291"/>
                </a:cxn>
                <a:cxn ang="0">
                  <a:pos x="423319491" y="1829603655"/>
                </a:cxn>
                <a:cxn ang="0">
                  <a:pos x="490379603" y="1464522188"/>
                </a:cxn>
                <a:cxn ang="0">
                  <a:pos x="637073960" y="1137207620"/>
                </a:cxn>
                <a:cxn ang="0">
                  <a:pos x="855020772" y="856052594"/>
                </a:cxn>
                <a:cxn ang="0">
                  <a:pos x="1135836801" y="637843848"/>
                </a:cxn>
                <a:cxn ang="0">
                  <a:pos x="1462755571" y="490971128"/>
                </a:cxn>
                <a:cxn ang="0">
                  <a:pos x="1827396740" y="423829975"/>
                </a:cxn>
                <a:cxn ang="0">
                  <a:pos x="2124977797" y="440615263"/>
                </a:cxn>
                <a:cxn ang="0">
                  <a:pos x="G0" y="541328441"/>
                </a:cxn>
                <a:cxn ang="0">
                  <a:pos x="G0" y="717573967"/>
                </a:cxn>
                <a:cxn ang="0">
                  <a:pos x="G0" y="960962094"/>
                </a:cxn>
                <a:cxn ang="0">
                  <a:pos x="G0" y="1263098730"/>
                </a:cxn>
                <a:cxn ang="0">
                  <a:pos x="G0" y="1607198586"/>
                </a:cxn>
                <a:cxn ang="0">
                  <a:pos x="G0" y="1905138900"/>
                </a:cxn>
                <a:cxn ang="0">
                  <a:pos x="G0" y="G0"/>
                </a:cxn>
                <a:cxn ang="0">
                  <a:pos x="G0" y="G0"/>
                </a:cxn>
                <a:cxn ang="0">
                  <a:pos x="G0" y="G0"/>
                </a:cxn>
                <a:cxn ang="0">
                  <a:pos x="G0" y="G0"/>
                </a:cxn>
                <a:cxn ang="0">
                  <a:pos x="G0" y="G0"/>
                </a:cxn>
                <a:cxn ang="0">
                  <a:pos x="2053726790" y="G0"/>
                </a:cxn>
              </a:cxnLst>
              <a:rect l="0" t="0" r="0" b="0"/>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rgbClr val="808080">
                <a:alpha val="79999"/>
              </a:srgbClr>
            </a:solidFill>
            <a:ln w="9525">
              <a:noFill/>
            </a:ln>
          </p:spPr>
          <p:txBody>
            <a:bodyPr/>
            <a:lstStyle/>
            <a:p>
              <a:endParaRPr lang="zh-CN" altLang="en-US"/>
            </a:p>
          </p:txBody>
        </p:sp>
        <p:sp>
          <p:nvSpPr>
            <p:cNvPr id="15366" name="Oval 677"/>
            <p:cNvSpPr/>
            <p:nvPr/>
          </p:nvSpPr>
          <p:spPr>
            <a:xfrm>
              <a:off x="7403800" y="1555283"/>
              <a:ext cx="1801813" cy="1801813"/>
            </a:xfrm>
            <a:prstGeom prst="ellipse">
              <a:avLst/>
            </a:prstGeom>
            <a:solidFill>
              <a:srgbClr val="A6A6A6"/>
            </a:solidFill>
            <a:ln w="9525">
              <a:noFill/>
            </a:ln>
          </p:spPr>
          <p:txBody>
            <a:bodyPr wrap="none" anchor="ctr"/>
            <a:lstStyle/>
            <a:p>
              <a:pPr lvl="0" indent="0" algn="ctr">
                <a:lnSpc>
                  <a:spcPct val="150000"/>
                </a:lnSpc>
              </a:pPr>
              <a:r>
                <a:rPr lang="zh-CN" altLang="ko-KR" sz="2000" b="1" dirty="0">
                  <a:latin typeface="微软雅黑" panose="020B0503020204020204" charset="-122"/>
                  <a:ea typeface="微软雅黑" panose="020B0503020204020204" charset="-122"/>
                </a:rPr>
                <a:t>本科</a:t>
              </a:r>
            </a:p>
            <a:p>
              <a:pPr lvl="0" indent="0" algn="ctr">
                <a:lnSpc>
                  <a:spcPct val="150000"/>
                </a:lnSpc>
              </a:pPr>
              <a:r>
                <a:rPr lang="zh-CN" altLang="ko-KR" sz="2000" b="1" dirty="0">
                  <a:latin typeface="微软雅黑" panose="020B0503020204020204" charset="-122"/>
                  <a:ea typeface="微软雅黑" panose="020B0503020204020204" charset="-122"/>
                </a:rPr>
                <a:t>教学</a:t>
              </a:r>
            </a:p>
          </p:txBody>
        </p:sp>
      </p:grpSp>
      <p:grpSp>
        <p:nvGrpSpPr>
          <p:cNvPr id="3" name="组合 11"/>
          <p:cNvGrpSpPr/>
          <p:nvPr/>
        </p:nvGrpSpPr>
        <p:grpSpPr>
          <a:xfrm>
            <a:off x="3192780" y="2286635"/>
            <a:ext cx="2540635" cy="2541905"/>
            <a:chOff x="6991050" y="1140946"/>
            <a:chExt cx="2628900" cy="2630487"/>
          </a:xfrm>
        </p:grpSpPr>
        <p:sp>
          <p:nvSpPr>
            <p:cNvPr id="15368" name="Freeform 673"/>
            <p:cNvSpPr>
              <a:spLocks noEditPoints="1"/>
            </p:cNvSpPr>
            <p:nvPr/>
          </p:nvSpPr>
          <p:spPr>
            <a:xfrm rot="-324743">
              <a:off x="6991050" y="1140946"/>
              <a:ext cx="2628900" cy="2630487"/>
            </a:xfrm>
            <a:custGeom>
              <a:avLst/>
              <a:gdLst>
                <a:gd name="G0" fmla="val 0"/>
              </a:gdLst>
              <a:ahLst/>
              <a:cxnLst>
                <a:cxn ang="0">
                  <a:pos x="G0" y="1661750773"/>
                </a:cxn>
                <a:cxn ang="0">
                  <a:pos x="G0" y="1036495891"/>
                </a:cxn>
                <a:cxn ang="0">
                  <a:pos x="G0" y="889624619"/>
                </a:cxn>
                <a:cxn ang="0">
                  <a:pos x="G0" y="608469593"/>
                </a:cxn>
                <a:cxn ang="0">
                  <a:pos x="G0" y="201424906"/>
                </a:cxn>
                <a:cxn ang="0">
                  <a:pos x="G0" y="243388127"/>
                </a:cxn>
                <a:cxn ang="0">
                  <a:pos x="1751953390" y="218210194"/>
                </a:cxn>
                <a:cxn ang="0">
                  <a:pos x="1395695459" y="289547669"/>
                </a:cxn>
                <a:cxn ang="0">
                  <a:pos x="1039437528" y="449007907"/>
                </a:cxn>
                <a:cxn ang="0">
                  <a:pos x="452658652" y="663021780"/>
                </a:cxn>
                <a:cxn ang="0">
                  <a:pos x="448466309" y="1040692213"/>
                </a:cxn>
                <a:cxn ang="0">
                  <a:pos x="289197819" y="1397381035"/>
                </a:cxn>
                <a:cxn ang="0">
                  <a:pos x="0" y="1754069858"/>
                </a:cxn>
                <a:cxn ang="0">
                  <a:pos x="243093630" y="G0"/>
                </a:cxn>
                <a:cxn ang="0">
                  <a:pos x="402362120" y="G0"/>
                </a:cxn>
                <a:cxn ang="0">
                  <a:pos x="603543904" y="G0"/>
                </a:cxn>
                <a:cxn ang="0">
                  <a:pos x="888550828" y="G0"/>
                </a:cxn>
                <a:cxn ang="0">
                  <a:pos x="1311870319" y="G0"/>
                </a:cxn>
                <a:cxn ang="0">
                  <a:pos x="1659746460" y="G0"/>
                </a:cxn>
                <a:cxn ang="0">
                  <a:pos x="2049534448" y="G0"/>
                </a:cxn>
                <a:cxn ang="0">
                  <a:pos x="G0" y="G0"/>
                </a:cxn>
                <a:cxn ang="0">
                  <a:pos x="G0" y="G0"/>
                </a:cxn>
                <a:cxn ang="0">
                  <a:pos x="G0" y="G0"/>
                </a:cxn>
                <a:cxn ang="0">
                  <a:pos x="G0" y="G0"/>
                </a:cxn>
                <a:cxn ang="0">
                  <a:pos x="G0" y="G0"/>
                </a:cxn>
                <a:cxn ang="0">
                  <a:pos x="1902840090" y="G0"/>
                </a:cxn>
                <a:cxn ang="0">
                  <a:pos x="1605259033" y="G0"/>
                </a:cxn>
                <a:cxn ang="0">
                  <a:pos x="1261575235" y="G0"/>
                </a:cxn>
                <a:cxn ang="0">
                  <a:pos x="959803283" y="G0"/>
                </a:cxn>
                <a:cxn ang="0">
                  <a:pos x="716708205" y="G0"/>
                </a:cxn>
                <a:cxn ang="0">
                  <a:pos x="536483792" y="G0"/>
                </a:cxn>
                <a:cxn ang="0">
                  <a:pos x="440084519" y="2131740291"/>
                </a:cxn>
                <a:cxn ang="0">
                  <a:pos x="423319491" y="1829603655"/>
                </a:cxn>
                <a:cxn ang="0">
                  <a:pos x="490379603" y="1464522188"/>
                </a:cxn>
                <a:cxn ang="0">
                  <a:pos x="637073960" y="1137207620"/>
                </a:cxn>
                <a:cxn ang="0">
                  <a:pos x="855020772" y="856052594"/>
                </a:cxn>
                <a:cxn ang="0">
                  <a:pos x="1135836801" y="637843848"/>
                </a:cxn>
                <a:cxn ang="0">
                  <a:pos x="1462755571" y="490971128"/>
                </a:cxn>
                <a:cxn ang="0">
                  <a:pos x="1827396740" y="423829975"/>
                </a:cxn>
                <a:cxn ang="0">
                  <a:pos x="2124977797" y="440615263"/>
                </a:cxn>
                <a:cxn ang="0">
                  <a:pos x="G0" y="541328441"/>
                </a:cxn>
                <a:cxn ang="0">
                  <a:pos x="G0" y="717573967"/>
                </a:cxn>
                <a:cxn ang="0">
                  <a:pos x="G0" y="960962094"/>
                </a:cxn>
                <a:cxn ang="0">
                  <a:pos x="G0" y="1263098730"/>
                </a:cxn>
                <a:cxn ang="0">
                  <a:pos x="G0" y="1607198586"/>
                </a:cxn>
                <a:cxn ang="0">
                  <a:pos x="G0" y="1905138900"/>
                </a:cxn>
                <a:cxn ang="0">
                  <a:pos x="G0" y="G0"/>
                </a:cxn>
                <a:cxn ang="0">
                  <a:pos x="G0" y="G0"/>
                </a:cxn>
                <a:cxn ang="0">
                  <a:pos x="G0" y="G0"/>
                </a:cxn>
                <a:cxn ang="0">
                  <a:pos x="G0" y="G0"/>
                </a:cxn>
                <a:cxn ang="0">
                  <a:pos x="G0" y="G0"/>
                </a:cxn>
                <a:cxn ang="0">
                  <a:pos x="2053726790" y="G0"/>
                </a:cxn>
              </a:cxnLst>
              <a:rect l="0" t="0" r="0" b="0"/>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rgbClr val="808080">
                <a:alpha val="79999"/>
              </a:srgbClr>
            </a:solidFill>
            <a:ln w="9525">
              <a:noFill/>
            </a:ln>
          </p:spPr>
          <p:txBody>
            <a:bodyPr/>
            <a:lstStyle/>
            <a:p>
              <a:endParaRPr lang="zh-CN" altLang="en-US"/>
            </a:p>
          </p:txBody>
        </p:sp>
        <p:sp>
          <p:nvSpPr>
            <p:cNvPr id="15369" name="Oval 677"/>
            <p:cNvSpPr/>
            <p:nvPr/>
          </p:nvSpPr>
          <p:spPr>
            <a:xfrm>
              <a:off x="7403800" y="1555283"/>
              <a:ext cx="1801813" cy="1801813"/>
            </a:xfrm>
            <a:prstGeom prst="ellipse">
              <a:avLst/>
            </a:prstGeom>
            <a:solidFill>
              <a:srgbClr val="7575D1"/>
            </a:solidFill>
            <a:ln w="9525">
              <a:noFill/>
            </a:ln>
          </p:spPr>
          <p:txBody>
            <a:bodyPr wrap="none" anchor="ctr"/>
            <a:lstStyle/>
            <a:p>
              <a:pPr lvl="0" indent="0" algn="ctr">
                <a:lnSpc>
                  <a:spcPct val="150000"/>
                </a:lnSpc>
              </a:pPr>
              <a:r>
                <a:rPr lang="en-US" altLang="zh-CN" b="1">
                  <a:latin typeface="微软雅黑" panose="020B0503020204020204" charset="-122"/>
                  <a:ea typeface="微软雅黑" panose="020B0503020204020204" charset="-122"/>
                </a:rPr>
                <a:t> </a:t>
              </a:r>
              <a:r>
                <a:rPr lang="zh-CN" altLang="ko-KR" sz="2400" b="1">
                  <a:latin typeface="微软雅黑" panose="020B0503020204020204" charset="-122"/>
                  <a:ea typeface="微软雅黑" panose="020B0503020204020204" charset="-122"/>
                </a:rPr>
                <a:t>工作</a:t>
              </a:r>
            </a:p>
            <a:p>
              <a:pPr lvl="0" indent="0" algn="ctr">
                <a:lnSpc>
                  <a:spcPct val="150000"/>
                </a:lnSpc>
              </a:pPr>
              <a:r>
                <a:rPr lang="zh-CN" altLang="ko-KR" sz="2400" b="1">
                  <a:latin typeface="微软雅黑" panose="020B0503020204020204" charset="-122"/>
                  <a:ea typeface="微软雅黑" panose="020B0503020204020204" charset="-122"/>
                </a:rPr>
                <a:t> 业绩</a:t>
              </a:r>
            </a:p>
          </p:txBody>
        </p:sp>
      </p:grpSp>
      <p:grpSp>
        <p:nvGrpSpPr>
          <p:cNvPr id="6" name="组合 25"/>
          <p:cNvGrpSpPr/>
          <p:nvPr/>
        </p:nvGrpSpPr>
        <p:grpSpPr>
          <a:xfrm>
            <a:off x="5052060" y="1127125"/>
            <a:ext cx="1853565" cy="1855470"/>
            <a:chOff x="6991050" y="1140946"/>
            <a:chExt cx="2628900" cy="2630487"/>
          </a:xfrm>
        </p:grpSpPr>
        <p:sp>
          <p:nvSpPr>
            <p:cNvPr id="15373" name="Freeform 673"/>
            <p:cNvSpPr>
              <a:spLocks noEditPoints="1"/>
            </p:cNvSpPr>
            <p:nvPr/>
          </p:nvSpPr>
          <p:spPr>
            <a:xfrm rot="-324743">
              <a:off x="6991050" y="1140946"/>
              <a:ext cx="2628900" cy="2630487"/>
            </a:xfrm>
            <a:custGeom>
              <a:avLst/>
              <a:gdLst>
                <a:gd name="G0" fmla="val 0"/>
              </a:gdLst>
              <a:ahLst/>
              <a:cxnLst>
                <a:cxn ang="0">
                  <a:pos x="G0" y="1661750773"/>
                </a:cxn>
                <a:cxn ang="0">
                  <a:pos x="G0" y="1036495891"/>
                </a:cxn>
                <a:cxn ang="0">
                  <a:pos x="G0" y="889624619"/>
                </a:cxn>
                <a:cxn ang="0">
                  <a:pos x="G0" y="608469593"/>
                </a:cxn>
                <a:cxn ang="0">
                  <a:pos x="G0" y="201424906"/>
                </a:cxn>
                <a:cxn ang="0">
                  <a:pos x="G0" y="243388127"/>
                </a:cxn>
                <a:cxn ang="0">
                  <a:pos x="1751953390" y="218210194"/>
                </a:cxn>
                <a:cxn ang="0">
                  <a:pos x="1395695459" y="289547669"/>
                </a:cxn>
                <a:cxn ang="0">
                  <a:pos x="1039437528" y="449007907"/>
                </a:cxn>
                <a:cxn ang="0">
                  <a:pos x="452658652" y="663021780"/>
                </a:cxn>
                <a:cxn ang="0">
                  <a:pos x="448466309" y="1040692213"/>
                </a:cxn>
                <a:cxn ang="0">
                  <a:pos x="289197819" y="1397381035"/>
                </a:cxn>
                <a:cxn ang="0">
                  <a:pos x="0" y="1754069858"/>
                </a:cxn>
                <a:cxn ang="0">
                  <a:pos x="243093630" y="G0"/>
                </a:cxn>
                <a:cxn ang="0">
                  <a:pos x="402362120" y="G0"/>
                </a:cxn>
                <a:cxn ang="0">
                  <a:pos x="603543904" y="G0"/>
                </a:cxn>
                <a:cxn ang="0">
                  <a:pos x="888550828" y="G0"/>
                </a:cxn>
                <a:cxn ang="0">
                  <a:pos x="1311870319" y="G0"/>
                </a:cxn>
                <a:cxn ang="0">
                  <a:pos x="1659746460" y="G0"/>
                </a:cxn>
                <a:cxn ang="0">
                  <a:pos x="2049534448" y="G0"/>
                </a:cxn>
                <a:cxn ang="0">
                  <a:pos x="G0" y="G0"/>
                </a:cxn>
                <a:cxn ang="0">
                  <a:pos x="G0" y="G0"/>
                </a:cxn>
                <a:cxn ang="0">
                  <a:pos x="G0" y="G0"/>
                </a:cxn>
                <a:cxn ang="0">
                  <a:pos x="G0" y="G0"/>
                </a:cxn>
                <a:cxn ang="0">
                  <a:pos x="G0" y="G0"/>
                </a:cxn>
                <a:cxn ang="0">
                  <a:pos x="1902840090" y="G0"/>
                </a:cxn>
                <a:cxn ang="0">
                  <a:pos x="1605259033" y="G0"/>
                </a:cxn>
                <a:cxn ang="0">
                  <a:pos x="1261575235" y="G0"/>
                </a:cxn>
                <a:cxn ang="0">
                  <a:pos x="959803283" y="G0"/>
                </a:cxn>
                <a:cxn ang="0">
                  <a:pos x="716708205" y="G0"/>
                </a:cxn>
                <a:cxn ang="0">
                  <a:pos x="536483792" y="G0"/>
                </a:cxn>
                <a:cxn ang="0">
                  <a:pos x="440084519" y="2131740291"/>
                </a:cxn>
                <a:cxn ang="0">
                  <a:pos x="423319491" y="1829603655"/>
                </a:cxn>
                <a:cxn ang="0">
                  <a:pos x="490379603" y="1464522188"/>
                </a:cxn>
                <a:cxn ang="0">
                  <a:pos x="637073960" y="1137207620"/>
                </a:cxn>
                <a:cxn ang="0">
                  <a:pos x="855020772" y="856052594"/>
                </a:cxn>
                <a:cxn ang="0">
                  <a:pos x="1135836801" y="637843848"/>
                </a:cxn>
                <a:cxn ang="0">
                  <a:pos x="1462755571" y="490971128"/>
                </a:cxn>
                <a:cxn ang="0">
                  <a:pos x="1827396740" y="423829975"/>
                </a:cxn>
                <a:cxn ang="0">
                  <a:pos x="2124977797" y="440615263"/>
                </a:cxn>
                <a:cxn ang="0">
                  <a:pos x="G0" y="541328441"/>
                </a:cxn>
                <a:cxn ang="0">
                  <a:pos x="G0" y="717573967"/>
                </a:cxn>
                <a:cxn ang="0">
                  <a:pos x="G0" y="960962094"/>
                </a:cxn>
                <a:cxn ang="0">
                  <a:pos x="G0" y="1263098730"/>
                </a:cxn>
                <a:cxn ang="0">
                  <a:pos x="G0" y="1607198586"/>
                </a:cxn>
                <a:cxn ang="0">
                  <a:pos x="G0" y="1905138900"/>
                </a:cxn>
                <a:cxn ang="0">
                  <a:pos x="G0" y="G0"/>
                </a:cxn>
                <a:cxn ang="0">
                  <a:pos x="G0" y="G0"/>
                </a:cxn>
                <a:cxn ang="0">
                  <a:pos x="G0" y="G0"/>
                </a:cxn>
                <a:cxn ang="0">
                  <a:pos x="G0" y="G0"/>
                </a:cxn>
                <a:cxn ang="0">
                  <a:pos x="G0" y="G0"/>
                </a:cxn>
                <a:cxn ang="0">
                  <a:pos x="2053726790" y="G0"/>
                </a:cxn>
              </a:cxnLst>
              <a:rect l="0" t="0" r="0" b="0"/>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rgbClr val="808080">
                <a:alpha val="79999"/>
              </a:srgbClr>
            </a:solidFill>
            <a:ln w="9525">
              <a:noFill/>
            </a:ln>
          </p:spPr>
          <p:txBody>
            <a:bodyPr/>
            <a:lstStyle/>
            <a:p>
              <a:endParaRPr lang="zh-CN" altLang="en-US"/>
            </a:p>
          </p:txBody>
        </p:sp>
        <p:sp>
          <p:nvSpPr>
            <p:cNvPr id="15374" name="Oval 677"/>
            <p:cNvSpPr/>
            <p:nvPr/>
          </p:nvSpPr>
          <p:spPr>
            <a:xfrm>
              <a:off x="7403801" y="1555284"/>
              <a:ext cx="1801813" cy="1801813"/>
            </a:xfrm>
            <a:prstGeom prst="ellipse">
              <a:avLst/>
            </a:prstGeom>
            <a:solidFill>
              <a:srgbClr val="FFC000"/>
            </a:solidFill>
            <a:ln w="9525">
              <a:noFill/>
            </a:ln>
          </p:spPr>
          <p:txBody>
            <a:bodyPr wrap="none" anchor="ctr"/>
            <a:lstStyle/>
            <a:p>
              <a:pPr lvl="0" indent="0" algn="ctr">
                <a:lnSpc>
                  <a:spcPct val="150000"/>
                </a:lnSpc>
              </a:pPr>
              <a:endParaRPr lang="zh-CN" altLang="ko-KR" sz="2000" b="1">
                <a:latin typeface="微软雅黑" panose="020B0503020204020204" charset="-122"/>
                <a:ea typeface="微软雅黑" panose="020B0503020204020204" charset="-122"/>
              </a:endParaRPr>
            </a:p>
            <a:p>
              <a:pPr lvl="0" indent="0" algn="ctr">
                <a:lnSpc>
                  <a:spcPct val="150000"/>
                </a:lnSpc>
              </a:pPr>
              <a:r>
                <a:rPr lang="zh-CN" altLang="ko-KR" sz="2000" b="1">
                  <a:latin typeface="微软雅黑" panose="020B0503020204020204" charset="-122"/>
                  <a:ea typeface="微软雅黑" panose="020B0503020204020204" charset="-122"/>
                </a:rPr>
                <a:t>科研</a:t>
              </a:r>
            </a:p>
            <a:p>
              <a:pPr lvl="0" indent="0" algn="ctr">
                <a:lnSpc>
                  <a:spcPct val="150000"/>
                </a:lnSpc>
              </a:pPr>
              <a:r>
                <a:rPr lang="zh-CN" altLang="ko-KR" sz="2000" b="1">
                  <a:latin typeface="微软雅黑" panose="020B0503020204020204" charset="-122"/>
                  <a:ea typeface="微软雅黑" panose="020B0503020204020204" charset="-122"/>
                </a:rPr>
                <a:t>成果</a:t>
              </a:r>
            </a:p>
            <a:p>
              <a:pPr lvl="0" indent="0" algn="ctr">
                <a:lnSpc>
                  <a:spcPct val="150000"/>
                </a:lnSpc>
              </a:pPr>
              <a:endParaRPr lang="zh-CN" altLang="ko-KR" sz="2000" b="1">
                <a:latin typeface="微软雅黑" panose="020B0503020204020204" charset="-122"/>
                <a:ea typeface="微软雅黑" panose="020B0503020204020204" charset="-122"/>
              </a:endParaRPr>
            </a:p>
          </p:txBody>
        </p:sp>
      </p:grpSp>
      <p:grpSp>
        <p:nvGrpSpPr>
          <p:cNvPr id="7" name="组合 1"/>
          <p:cNvGrpSpPr/>
          <p:nvPr/>
        </p:nvGrpSpPr>
        <p:grpSpPr>
          <a:xfrm>
            <a:off x="2066290" y="4182110"/>
            <a:ext cx="1853565" cy="1855470"/>
            <a:chOff x="3254" y="6586"/>
            <a:chExt cx="2919" cy="2922"/>
          </a:xfrm>
        </p:grpSpPr>
        <p:sp>
          <p:nvSpPr>
            <p:cNvPr id="15371" name="Freeform 673"/>
            <p:cNvSpPr>
              <a:spLocks noEditPoints="1"/>
            </p:cNvSpPr>
            <p:nvPr/>
          </p:nvSpPr>
          <p:spPr>
            <a:xfrm rot="21122132">
              <a:off x="3254" y="6586"/>
              <a:ext cx="2919" cy="2922"/>
            </a:xfrm>
            <a:custGeom>
              <a:avLst/>
              <a:gdLst/>
              <a:ahLst/>
              <a:cxnLst>
                <a:cxn ang="0">
                  <a:pos x="3969679" y="1845275"/>
                </a:cxn>
                <a:cxn ang="0">
                  <a:pos x="3997602" y="1150967"/>
                </a:cxn>
                <a:cxn ang="0">
                  <a:pos x="3611338" y="987875"/>
                </a:cxn>
                <a:cxn ang="0">
                  <a:pos x="3318149" y="675669"/>
                </a:cxn>
                <a:cxn ang="0">
                  <a:pos x="3071498" y="223670"/>
                </a:cxn>
                <a:cxn ang="0">
                  <a:pos x="2480468" y="270268"/>
                </a:cxn>
                <a:cxn ang="0">
                  <a:pos x="1945282" y="242309"/>
                </a:cxn>
                <a:cxn ang="0">
                  <a:pos x="1549710" y="321525"/>
                </a:cxn>
                <a:cxn ang="0">
                  <a:pos x="1154139" y="498596"/>
                </a:cxn>
                <a:cxn ang="0">
                  <a:pos x="502609" y="736246"/>
                </a:cxn>
                <a:cxn ang="0">
                  <a:pos x="497954" y="1155627"/>
                </a:cxn>
                <a:cxn ang="0">
                  <a:pos x="321110" y="1551708"/>
                </a:cxn>
                <a:cxn ang="0">
                  <a:pos x="0" y="1947790"/>
                </a:cxn>
                <a:cxn ang="0">
                  <a:pos x="269919" y="2483665"/>
                </a:cxn>
                <a:cxn ang="0">
                  <a:pos x="446762" y="2982263"/>
                </a:cxn>
                <a:cxn ang="0">
                  <a:pos x="670145" y="3322428"/>
                </a:cxn>
                <a:cxn ang="0">
                  <a:pos x="986602" y="3620653"/>
                </a:cxn>
                <a:cxn ang="0">
                  <a:pos x="1456635" y="4133231"/>
                </a:cxn>
                <a:cxn ang="0">
                  <a:pos x="1842900" y="3974797"/>
                </a:cxn>
                <a:cxn ang="0">
                  <a:pos x="2275701" y="3988776"/>
                </a:cxn>
                <a:cxn ang="0">
                  <a:pos x="2764349" y="4133231"/>
                </a:cxn>
                <a:cxn ang="0">
                  <a:pos x="3155267" y="3676572"/>
                </a:cxn>
                <a:cxn ang="0">
                  <a:pos x="3550839" y="3322428"/>
                </a:cxn>
                <a:cxn ang="0">
                  <a:pos x="3774220" y="2982263"/>
                </a:cxn>
                <a:cxn ang="0">
                  <a:pos x="3927795" y="2581522"/>
                </a:cxn>
                <a:cxn ang="0">
                  <a:pos x="2112819" y="3760448"/>
                </a:cxn>
                <a:cxn ang="0">
                  <a:pos x="1782399" y="3727829"/>
                </a:cxn>
                <a:cxn ang="0">
                  <a:pos x="1400790" y="3597354"/>
                </a:cxn>
                <a:cxn ang="0">
                  <a:pos x="1065717" y="3383005"/>
                </a:cxn>
                <a:cxn ang="0">
                  <a:pos x="795797" y="3098757"/>
                </a:cxn>
                <a:cxn ang="0">
                  <a:pos x="595684" y="2753933"/>
                </a:cxn>
                <a:cxn ang="0">
                  <a:pos x="488647" y="2367171"/>
                </a:cxn>
                <a:cxn ang="0">
                  <a:pos x="470032" y="2031666"/>
                </a:cxn>
                <a:cxn ang="0">
                  <a:pos x="544493" y="1626265"/>
                </a:cxn>
                <a:cxn ang="0">
                  <a:pos x="707375" y="1262801"/>
                </a:cxn>
                <a:cxn ang="0">
                  <a:pos x="949372" y="950595"/>
                </a:cxn>
                <a:cxn ang="0">
                  <a:pos x="1261176" y="708287"/>
                </a:cxn>
                <a:cxn ang="0">
                  <a:pos x="1624171" y="545194"/>
                </a:cxn>
                <a:cxn ang="0">
                  <a:pos x="2029050" y="470638"/>
                </a:cxn>
                <a:cxn ang="0">
                  <a:pos x="2359469" y="489277"/>
                </a:cxn>
                <a:cxn ang="0">
                  <a:pos x="2750387" y="601113"/>
                </a:cxn>
                <a:cxn ang="0">
                  <a:pos x="3094768" y="796823"/>
                </a:cxn>
                <a:cxn ang="0">
                  <a:pos x="3378649" y="1067091"/>
                </a:cxn>
                <a:cxn ang="0">
                  <a:pos x="3592723" y="1402596"/>
                </a:cxn>
                <a:cxn ang="0">
                  <a:pos x="3718375" y="1784698"/>
                </a:cxn>
                <a:cxn ang="0">
                  <a:pos x="3755605" y="2115543"/>
                </a:cxn>
                <a:cxn ang="0">
                  <a:pos x="3704413" y="2525605"/>
                </a:cxn>
                <a:cxn ang="0">
                  <a:pos x="3555493" y="2898387"/>
                </a:cxn>
                <a:cxn ang="0">
                  <a:pos x="3327457" y="3219911"/>
                </a:cxn>
                <a:cxn ang="0">
                  <a:pos x="3029614" y="3476200"/>
                </a:cxn>
                <a:cxn ang="0">
                  <a:pos x="2675927" y="3657933"/>
                </a:cxn>
                <a:cxn ang="0">
                  <a:pos x="2280356" y="3751128"/>
                </a:cxn>
              </a:cxnLst>
              <a:rect l="0" t="0" r="0" b="0"/>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rgbClr val="808080">
                <a:alpha val="79999"/>
              </a:srgbClr>
            </a:solidFill>
            <a:ln w="9525">
              <a:noFill/>
            </a:ln>
          </p:spPr>
          <p:txBody>
            <a:bodyPr/>
            <a:lstStyle/>
            <a:p>
              <a:endParaRPr lang="zh-CN" altLang="en-US"/>
            </a:p>
          </p:txBody>
        </p:sp>
        <p:sp>
          <p:nvSpPr>
            <p:cNvPr id="15375" name="Oval 677"/>
            <p:cNvSpPr/>
            <p:nvPr/>
          </p:nvSpPr>
          <p:spPr>
            <a:xfrm>
              <a:off x="3714" y="7035"/>
              <a:ext cx="2000" cy="2000"/>
            </a:xfrm>
            <a:prstGeom prst="ellipse">
              <a:avLst/>
            </a:prstGeom>
            <a:solidFill>
              <a:srgbClr val="00B050"/>
            </a:solidFill>
            <a:ln w="9525">
              <a:noFill/>
            </a:ln>
          </p:spPr>
          <p:txBody>
            <a:bodyPr wrap="none" anchor="ctr"/>
            <a:lstStyle/>
            <a:p>
              <a:pPr lvl="0" indent="0" algn="ctr">
                <a:lnSpc>
                  <a:spcPct val="150000"/>
                </a:lnSpc>
              </a:pPr>
              <a:r>
                <a:rPr lang="zh-CN" altLang="en-US" sz="2000" b="1" dirty="0" smtClean="0">
                  <a:latin typeface="微软雅黑" panose="020B0503020204020204" charset="-122"/>
                  <a:ea typeface="微软雅黑" panose="020B0503020204020204" charset="-122"/>
                </a:rPr>
                <a:t>校乒乓球</a:t>
              </a:r>
              <a:endParaRPr lang="zh-CN" altLang="en-US" sz="2000" b="1" dirty="0">
                <a:latin typeface="微软雅黑" panose="020B0503020204020204" charset="-122"/>
                <a:ea typeface="微软雅黑" panose="020B0503020204020204" charset="-122"/>
              </a:endParaRPr>
            </a:p>
            <a:p>
              <a:pPr lvl="0" indent="0" algn="ctr">
                <a:lnSpc>
                  <a:spcPct val="150000"/>
                </a:lnSpc>
              </a:pPr>
              <a:r>
                <a:rPr lang="zh-CN" altLang="en-US" sz="2000" b="1" dirty="0" smtClean="0">
                  <a:latin typeface="微软雅黑" panose="020B0503020204020204" charset="-122"/>
                  <a:ea typeface="微软雅黑" panose="020B0503020204020204" charset="-122"/>
                </a:rPr>
                <a:t>队发展</a:t>
              </a:r>
              <a:endParaRPr lang="zh-CN" altLang="en-US" sz="2000" b="1" dirty="0">
                <a:latin typeface="微软雅黑" panose="020B0503020204020204" charset="-122"/>
                <a:ea typeface="微软雅黑" panose="020B0503020204020204" charset="-122"/>
              </a:endParaRPr>
            </a:p>
          </p:txBody>
        </p:sp>
      </p:grpSp>
      <p:grpSp>
        <p:nvGrpSpPr>
          <p:cNvPr id="10" name="组合 5"/>
          <p:cNvGrpSpPr/>
          <p:nvPr/>
        </p:nvGrpSpPr>
        <p:grpSpPr>
          <a:xfrm>
            <a:off x="5050790" y="4174490"/>
            <a:ext cx="1852930" cy="1855470"/>
            <a:chOff x="7954" y="6574"/>
            <a:chExt cx="2918" cy="2922"/>
          </a:xfrm>
        </p:grpSpPr>
        <p:sp>
          <p:nvSpPr>
            <p:cNvPr id="15370" name="Freeform 673"/>
            <p:cNvSpPr>
              <a:spLocks noEditPoints="1"/>
            </p:cNvSpPr>
            <p:nvPr/>
          </p:nvSpPr>
          <p:spPr>
            <a:xfrm rot="21275257">
              <a:off x="7954" y="6574"/>
              <a:ext cx="2919" cy="2922"/>
            </a:xfrm>
            <a:custGeom>
              <a:avLst/>
              <a:gdLst/>
              <a:ahLst/>
              <a:cxnLst>
                <a:cxn ang="0">
                  <a:pos x="3969679" y="1845275"/>
                </a:cxn>
                <a:cxn ang="0">
                  <a:pos x="3997602" y="1150967"/>
                </a:cxn>
                <a:cxn ang="0">
                  <a:pos x="3611338" y="987875"/>
                </a:cxn>
                <a:cxn ang="0">
                  <a:pos x="3318149" y="675669"/>
                </a:cxn>
                <a:cxn ang="0">
                  <a:pos x="3071498" y="223670"/>
                </a:cxn>
                <a:cxn ang="0">
                  <a:pos x="2480468" y="270268"/>
                </a:cxn>
                <a:cxn ang="0">
                  <a:pos x="1945282" y="242309"/>
                </a:cxn>
                <a:cxn ang="0">
                  <a:pos x="1549710" y="321525"/>
                </a:cxn>
                <a:cxn ang="0">
                  <a:pos x="1154139" y="498596"/>
                </a:cxn>
                <a:cxn ang="0">
                  <a:pos x="502609" y="736246"/>
                </a:cxn>
                <a:cxn ang="0">
                  <a:pos x="497954" y="1155627"/>
                </a:cxn>
                <a:cxn ang="0">
                  <a:pos x="321110" y="1551708"/>
                </a:cxn>
                <a:cxn ang="0">
                  <a:pos x="0" y="1947790"/>
                </a:cxn>
                <a:cxn ang="0">
                  <a:pos x="269919" y="2483665"/>
                </a:cxn>
                <a:cxn ang="0">
                  <a:pos x="446762" y="2982263"/>
                </a:cxn>
                <a:cxn ang="0">
                  <a:pos x="670145" y="3322428"/>
                </a:cxn>
                <a:cxn ang="0">
                  <a:pos x="986602" y="3620653"/>
                </a:cxn>
                <a:cxn ang="0">
                  <a:pos x="1456635" y="4133231"/>
                </a:cxn>
                <a:cxn ang="0">
                  <a:pos x="1842900" y="3974797"/>
                </a:cxn>
                <a:cxn ang="0">
                  <a:pos x="2275701" y="3988776"/>
                </a:cxn>
                <a:cxn ang="0">
                  <a:pos x="2764349" y="4133231"/>
                </a:cxn>
                <a:cxn ang="0">
                  <a:pos x="3155267" y="3676572"/>
                </a:cxn>
                <a:cxn ang="0">
                  <a:pos x="3550839" y="3322428"/>
                </a:cxn>
                <a:cxn ang="0">
                  <a:pos x="3774220" y="2982263"/>
                </a:cxn>
                <a:cxn ang="0">
                  <a:pos x="3927795" y="2581522"/>
                </a:cxn>
                <a:cxn ang="0">
                  <a:pos x="2112819" y="3760448"/>
                </a:cxn>
                <a:cxn ang="0">
                  <a:pos x="1782399" y="3727829"/>
                </a:cxn>
                <a:cxn ang="0">
                  <a:pos x="1400790" y="3597354"/>
                </a:cxn>
                <a:cxn ang="0">
                  <a:pos x="1065717" y="3383005"/>
                </a:cxn>
                <a:cxn ang="0">
                  <a:pos x="795797" y="3098757"/>
                </a:cxn>
                <a:cxn ang="0">
                  <a:pos x="595684" y="2753933"/>
                </a:cxn>
                <a:cxn ang="0">
                  <a:pos x="488647" y="2367171"/>
                </a:cxn>
                <a:cxn ang="0">
                  <a:pos x="470032" y="2031666"/>
                </a:cxn>
                <a:cxn ang="0">
                  <a:pos x="544493" y="1626265"/>
                </a:cxn>
                <a:cxn ang="0">
                  <a:pos x="707375" y="1262801"/>
                </a:cxn>
                <a:cxn ang="0">
                  <a:pos x="949372" y="950595"/>
                </a:cxn>
                <a:cxn ang="0">
                  <a:pos x="1261176" y="708287"/>
                </a:cxn>
                <a:cxn ang="0">
                  <a:pos x="1624171" y="545194"/>
                </a:cxn>
                <a:cxn ang="0">
                  <a:pos x="2029050" y="470638"/>
                </a:cxn>
                <a:cxn ang="0">
                  <a:pos x="2359469" y="489277"/>
                </a:cxn>
                <a:cxn ang="0">
                  <a:pos x="2750387" y="601113"/>
                </a:cxn>
                <a:cxn ang="0">
                  <a:pos x="3094768" y="796823"/>
                </a:cxn>
                <a:cxn ang="0">
                  <a:pos x="3378649" y="1067091"/>
                </a:cxn>
                <a:cxn ang="0">
                  <a:pos x="3592723" y="1402596"/>
                </a:cxn>
                <a:cxn ang="0">
                  <a:pos x="3718375" y="1784698"/>
                </a:cxn>
                <a:cxn ang="0">
                  <a:pos x="3755605" y="2115543"/>
                </a:cxn>
                <a:cxn ang="0">
                  <a:pos x="3704413" y="2525605"/>
                </a:cxn>
                <a:cxn ang="0">
                  <a:pos x="3555493" y="2898387"/>
                </a:cxn>
                <a:cxn ang="0">
                  <a:pos x="3327457" y="3219911"/>
                </a:cxn>
                <a:cxn ang="0">
                  <a:pos x="3029614" y="3476200"/>
                </a:cxn>
                <a:cxn ang="0">
                  <a:pos x="2675927" y="3657933"/>
                </a:cxn>
                <a:cxn ang="0">
                  <a:pos x="2280356" y="3751128"/>
                </a:cxn>
              </a:cxnLst>
              <a:rect l="0" t="0" r="0" b="0"/>
              <a:pathLst>
                <a:path w="1816" h="1816">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rgbClr val="808080">
                <a:alpha val="79999"/>
              </a:srgbClr>
            </a:solidFill>
            <a:ln w="9525">
              <a:noFill/>
            </a:ln>
          </p:spPr>
          <p:txBody>
            <a:bodyPr/>
            <a:lstStyle/>
            <a:p>
              <a:endParaRPr lang="zh-CN" altLang="en-US"/>
            </a:p>
          </p:txBody>
        </p:sp>
        <p:sp>
          <p:nvSpPr>
            <p:cNvPr id="15376" name="Oval 677"/>
            <p:cNvSpPr/>
            <p:nvPr/>
          </p:nvSpPr>
          <p:spPr>
            <a:xfrm>
              <a:off x="8415" y="7045"/>
              <a:ext cx="2000" cy="2003"/>
            </a:xfrm>
            <a:prstGeom prst="ellipse">
              <a:avLst/>
            </a:prstGeom>
            <a:solidFill>
              <a:srgbClr val="92D050"/>
            </a:solidFill>
            <a:ln w="9525">
              <a:noFill/>
            </a:ln>
          </p:spPr>
          <p:txBody>
            <a:bodyPr wrap="none" anchor="ctr"/>
            <a:lstStyle/>
            <a:p>
              <a:pPr lvl="0" indent="0" algn="ctr">
                <a:lnSpc>
                  <a:spcPct val="150000"/>
                </a:lnSpc>
              </a:pPr>
              <a:r>
                <a:rPr lang="zh-CN" altLang="ko-KR" sz="2000" b="1">
                  <a:latin typeface="微软雅黑" panose="020B0503020204020204" charset="-122"/>
                  <a:ea typeface="微软雅黑" panose="020B0503020204020204" charset="-122"/>
                </a:rPr>
                <a:t>校园</a:t>
              </a:r>
            </a:p>
            <a:p>
              <a:pPr lvl="0" indent="0" algn="ctr">
                <a:lnSpc>
                  <a:spcPct val="150000"/>
                </a:lnSpc>
              </a:pPr>
              <a:r>
                <a:rPr lang="zh-CN" altLang="ko-KR" sz="2000" b="1">
                  <a:latin typeface="微软雅黑" panose="020B0503020204020204" charset="-122"/>
                  <a:ea typeface="微软雅黑" panose="020B0503020204020204" charset="-122"/>
                </a:rPr>
                <a:t>公益</a:t>
              </a:r>
            </a:p>
          </p:txBody>
        </p:sp>
      </p:grpSp>
      <p:grpSp>
        <p:nvGrpSpPr>
          <p:cNvPr id="11" name="组合 2"/>
          <p:cNvGrpSpPr/>
          <p:nvPr/>
        </p:nvGrpSpPr>
        <p:grpSpPr>
          <a:xfrm>
            <a:off x="323215" y="6553835"/>
            <a:ext cx="8567420" cy="304800"/>
            <a:chOff x="509" y="10321"/>
            <a:chExt cx="13492" cy="480"/>
          </a:xfrm>
        </p:grpSpPr>
        <p:cxnSp>
          <p:nvCxnSpPr>
            <p:cNvPr id="4" name="直接连接符 3"/>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2" name="组合 6"/>
            <p:cNvGrpSpPr/>
            <p:nvPr/>
          </p:nvGrpSpPr>
          <p:grpSpPr>
            <a:xfrm>
              <a:off x="5200" y="10321"/>
              <a:ext cx="3999" cy="480"/>
              <a:chOff x="0" y="0"/>
              <a:chExt cx="3999" cy="480"/>
            </a:xfrm>
          </p:grpSpPr>
          <p:sp>
            <p:nvSpPr>
              <p:cNvPr id="8"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9"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文本框 5"/>
          <p:cNvSpPr txBox="1"/>
          <p:nvPr/>
        </p:nvSpPr>
        <p:spPr>
          <a:xfrm>
            <a:off x="322580" y="268605"/>
            <a:ext cx="5213350" cy="521970"/>
          </a:xfrm>
          <a:prstGeom prst="rect">
            <a:avLst/>
          </a:prstGeom>
          <a:noFill/>
          <a:ln w="9525">
            <a:noFill/>
          </a:ln>
        </p:spPr>
        <p:txBody>
          <a:bodyPr wrap="square" anchor="t">
            <a:spAutoFit/>
          </a:bodyPr>
          <a:lstStyle/>
          <a:p>
            <a:pPr lvl="0" indent="0"/>
            <a:r>
              <a:rPr lang="en-US" altLang="zh-CN" sz="2800" b="1" dirty="0" smtClean="0">
                <a:latin typeface="微软雅黑" panose="020B0503020204020204" charset="-122"/>
                <a:ea typeface="微软雅黑" panose="020B0503020204020204" charset="-122"/>
              </a:rPr>
              <a:t>2.</a:t>
            </a:r>
            <a:r>
              <a:rPr lang="en-US" altLang="zh-CN" sz="2200" b="1" dirty="0" smtClean="0">
                <a:latin typeface="微软雅黑" panose="020B0503020204020204" charset="-122"/>
                <a:ea typeface="微软雅黑" panose="020B0503020204020204" charset="-122"/>
              </a:rPr>
              <a:t>1.1</a:t>
            </a:r>
            <a:r>
              <a:rPr lang="en-US" altLang="zh-CN" sz="2800" b="1" dirty="0" smtClean="0">
                <a:latin typeface="微软雅黑" panose="020B0503020204020204" charset="-122"/>
                <a:ea typeface="微软雅黑" panose="020B0503020204020204" charset="-122"/>
              </a:rPr>
              <a:t> </a:t>
            </a:r>
            <a:r>
              <a:rPr lang="zh-CN" altLang="en-US" sz="2800" b="1" dirty="0">
                <a:latin typeface="微软雅黑" panose="020B0503020204020204" charset="-122"/>
                <a:ea typeface="微软雅黑" panose="020B0503020204020204" charset="-122"/>
              </a:rPr>
              <a:t>工作业绩</a:t>
            </a:r>
            <a:r>
              <a:rPr lang="en-US" altLang="zh-CN" sz="2400" b="1" dirty="0">
                <a:latin typeface="微软雅黑" panose="020B0503020204020204" charset="-122"/>
                <a:ea typeface="微软雅黑" panose="020B0503020204020204" charset="-122"/>
              </a:rPr>
              <a:t>-</a:t>
            </a:r>
            <a:r>
              <a:rPr lang="zh-CN" altLang="en-US" sz="2400" b="1" dirty="0">
                <a:latin typeface="微软雅黑" panose="020B0503020204020204" charset="-122"/>
                <a:ea typeface="微软雅黑" panose="020B0503020204020204" charset="-122"/>
              </a:rPr>
              <a:t>本科教学</a:t>
            </a:r>
          </a:p>
        </p:txBody>
      </p:sp>
      <p:cxnSp>
        <p:nvCxnSpPr>
          <p:cNvPr id="5" name="直接连接符 4"/>
          <p:cNvCxnSpPr/>
          <p:nvPr/>
        </p:nvCxnSpPr>
        <p:spPr>
          <a:xfrm>
            <a:off x="415925" y="725805"/>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组合 10"/>
          <p:cNvGrpSpPr/>
          <p:nvPr/>
        </p:nvGrpSpPr>
        <p:grpSpPr>
          <a:xfrm>
            <a:off x="323215" y="6553835"/>
            <a:ext cx="8567420" cy="304800"/>
            <a:chOff x="509" y="10321"/>
            <a:chExt cx="13492" cy="480"/>
          </a:xfrm>
        </p:grpSpPr>
        <p:cxnSp>
          <p:nvCxnSpPr>
            <p:cNvPr id="12" name="直接连接符 11"/>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7" name="组合 14338"/>
            <p:cNvGrpSpPr/>
            <p:nvPr/>
          </p:nvGrpSpPr>
          <p:grpSpPr>
            <a:xfrm>
              <a:off x="5200" y="10321"/>
              <a:ext cx="3999" cy="480"/>
              <a:chOff x="0" y="0"/>
              <a:chExt cx="3999" cy="480"/>
            </a:xfrm>
          </p:grpSpPr>
          <p:sp>
            <p:nvSpPr>
              <p:cNvPr id="14340"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graphicFrame>
        <p:nvGraphicFramePr>
          <p:cNvPr id="18" name="表格 17"/>
          <p:cNvGraphicFramePr>
            <a:graphicFrameLocks noGrp="1"/>
          </p:cNvGraphicFramePr>
          <p:nvPr/>
        </p:nvGraphicFramePr>
        <p:xfrm>
          <a:off x="357156" y="1928802"/>
          <a:ext cx="8215372" cy="4523422"/>
        </p:xfrm>
        <a:graphic>
          <a:graphicData uri="http://schemas.openxmlformats.org/drawingml/2006/table">
            <a:tbl>
              <a:tblPr/>
              <a:tblGrid>
                <a:gridCol w="1444175"/>
                <a:gridCol w="1511345"/>
                <a:gridCol w="1175490"/>
                <a:gridCol w="671708"/>
                <a:gridCol w="1175490"/>
                <a:gridCol w="1175490"/>
                <a:gridCol w="1061674"/>
              </a:tblGrid>
              <a:tr h="764986">
                <a:tc>
                  <a:txBody>
                    <a:bodyPr/>
                    <a:lstStyle/>
                    <a:p>
                      <a:pPr algn="ctr">
                        <a:spcBef>
                          <a:spcPts val="600"/>
                        </a:spcBef>
                        <a:spcAft>
                          <a:spcPts val="0"/>
                        </a:spcAft>
                      </a:pPr>
                      <a:r>
                        <a:rPr lang="zh-CN" sz="1600" b="1" kern="100" dirty="0">
                          <a:latin typeface="Times New Roman"/>
                          <a:ea typeface="宋体"/>
                          <a:cs typeface="Times New Roman"/>
                        </a:rPr>
                        <a:t>何年月</a:t>
                      </a:r>
                      <a:endParaRPr lang="zh-CN" sz="1600" kern="100" dirty="0">
                        <a:latin typeface="Times New Roman"/>
                        <a:ea typeface="宋体"/>
                        <a:cs typeface="Times New Roman"/>
                      </a:endParaRPr>
                    </a:p>
                    <a:p>
                      <a:pPr algn="ctr">
                        <a:spcAft>
                          <a:spcPts val="0"/>
                        </a:spcAft>
                      </a:pPr>
                      <a:r>
                        <a:rPr lang="zh-CN" sz="1600" b="1" kern="100" dirty="0">
                          <a:latin typeface="Times New Roman"/>
                          <a:ea typeface="宋体"/>
                          <a:cs typeface="Times New Roman"/>
                        </a:rPr>
                        <a:t>至</a:t>
                      </a:r>
                      <a:endParaRPr lang="zh-CN" sz="1600" kern="100" dirty="0">
                        <a:latin typeface="Times New Roman"/>
                        <a:ea typeface="宋体"/>
                        <a:cs typeface="Times New Roman"/>
                      </a:endParaRPr>
                    </a:p>
                    <a:p>
                      <a:pPr algn="ctr">
                        <a:spcAft>
                          <a:spcPts val="0"/>
                        </a:spcAft>
                      </a:pPr>
                      <a:r>
                        <a:rPr lang="zh-CN" sz="1600" b="1" kern="100" dirty="0">
                          <a:latin typeface="Times New Roman"/>
                          <a:ea typeface="宋体"/>
                          <a:cs typeface="Times New Roman"/>
                        </a:rPr>
                        <a:t>何年月</a:t>
                      </a:r>
                      <a:endParaRPr lang="zh-CN" sz="1600" kern="100" dirty="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zh-CN" sz="1600" b="1" kern="100">
                          <a:latin typeface="Times New Roman"/>
                          <a:ea typeface="宋体"/>
                          <a:cs typeface="Times New Roman"/>
                        </a:rPr>
                        <a:t>讲授课程</a:t>
                      </a:r>
                      <a:endParaRPr lang="zh-CN" sz="1600" kern="100">
                        <a:latin typeface="Times New Roman"/>
                        <a:ea typeface="宋体"/>
                        <a:cs typeface="Times New Roman"/>
                      </a:endParaRPr>
                    </a:p>
                    <a:p>
                      <a:pPr algn="ctr">
                        <a:spcAft>
                          <a:spcPts val="0"/>
                        </a:spcAft>
                      </a:pPr>
                      <a:r>
                        <a:rPr lang="zh-CN" sz="1600" b="1" kern="100">
                          <a:latin typeface="Times New Roman"/>
                          <a:ea typeface="宋体"/>
                          <a:cs typeface="Times New Roman"/>
                        </a:rPr>
                        <a:t>或其他教学</a:t>
                      </a:r>
                      <a:endParaRPr lang="zh-CN" sz="1600" kern="100">
                        <a:latin typeface="Times New Roman"/>
                        <a:ea typeface="宋体"/>
                        <a:cs typeface="Times New Roman"/>
                      </a:endParaRPr>
                    </a:p>
                    <a:p>
                      <a:pPr algn="ctr">
                        <a:spcAft>
                          <a:spcPts val="0"/>
                        </a:spcAft>
                      </a:pPr>
                      <a:r>
                        <a:rPr lang="zh-CN" sz="1600" b="1" kern="100">
                          <a:latin typeface="Times New Roman"/>
                          <a:ea typeface="宋体"/>
                          <a:cs typeface="Times New Roman"/>
                        </a:rPr>
                        <a:t>活动名称</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a:latin typeface="Times New Roman"/>
                          <a:ea typeface="宋体"/>
                          <a:cs typeface="Times New Roman"/>
                        </a:rPr>
                        <a:t>学生</a:t>
                      </a:r>
                      <a:endParaRPr lang="zh-CN" sz="1600" kern="100">
                        <a:latin typeface="Times New Roman"/>
                        <a:ea typeface="宋体"/>
                        <a:cs typeface="Times New Roman"/>
                      </a:endParaRPr>
                    </a:p>
                    <a:p>
                      <a:pPr algn="ctr">
                        <a:spcAft>
                          <a:spcPts val="0"/>
                        </a:spcAft>
                      </a:pPr>
                      <a:r>
                        <a:rPr lang="zh-CN" sz="1600" b="1" kern="100">
                          <a:latin typeface="Times New Roman"/>
                          <a:ea typeface="宋体"/>
                          <a:cs typeface="Times New Roman"/>
                        </a:rPr>
                        <a:t>类别</a:t>
                      </a:r>
                      <a:endParaRPr lang="zh-CN" sz="1600" kern="100">
                        <a:latin typeface="Times New Roman"/>
                        <a:ea typeface="宋体"/>
                        <a:cs typeface="Times New Roman"/>
                      </a:endParaRPr>
                    </a:p>
                    <a:p>
                      <a:pPr algn="ctr">
                        <a:spcAft>
                          <a:spcPts val="0"/>
                        </a:spcAft>
                      </a:pPr>
                      <a:r>
                        <a:rPr lang="zh-CN" sz="1600" b="1" kern="100">
                          <a:latin typeface="Times New Roman"/>
                          <a:ea typeface="宋体"/>
                          <a:cs typeface="Times New Roman"/>
                        </a:rPr>
                        <a:t>班号</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a:latin typeface="Times New Roman"/>
                          <a:ea typeface="宋体"/>
                          <a:cs typeface="Times New Roman"/>
                        </a:rPr>
                        <a:t>学生</a:t>
                      </a:r>
                      <a:endParaRPr lang="zh-CN" sz="1600" kern="100">
                        <a:latin typeface="Times New Roman"/>
                        <a:ea typeface="宋体"/>
                        <a:cs typeface="Times New Roman"/>
                      </a:endParaRPr>
                    </a:p>
                    <a:p>
                      <a:pPr algn="ctr">
                        <a:spcAft>
                          <a:spcPts val="0"/>
                        </a:spcAft>
                      </a:pPr>
                      <a:r>
                        <a:rPr lang="zh-CN" sz="1600" b="1" kern="100">
                          <a:latin typeface="Times New Roman"/>
                          <a:ea typeface="宋体"/>
                          <a:cs typeface="Times New Roman"/>
                        </a:rPr>
                        <a:t>人数</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r>
                        <a:rPr lang="zh-CN" sz="1600" b="1" kern="100">
                          <a:latin typeface="Times New Roman"/>
                          <a:ea typeface="宋体"/>
                          <a:cs typeface="Times New Roman"/>
                        </a:rPr>
                        <a:t>计划</a:t>
                      </a:r>
                      <a:endParaRPr lang="zh-CN" sz="1600" kern="100">
                        <a:latin typeface="Times New Roman"/>
                        <a:ea typeface="宋体"/>
                        <a:cs typeface="Times New Roman"/>
                      </a:endParaRPr>
                    </a:p>
                    <a:p>
                      <a:pPr algn="ctr">
                        <a:spcAft>
                          <a:spcPts val="0"/>
                        </a:spcAft>
                      </a:pPr>
                      <a:r>
                        <a:rPr lang="zh-CN" sz="1600" b="1" kern="100">
                          <a:latin typeface="Times New Roman"/>
                          <a:ea typeface="宋体"/>
                          <a:cs typeface="Times New Roman"/>
                        </a:rPr>
                        <a:t>时数</a:t>
                      </a:r>
                      <a:endParaRPr lang="zh-CN" sz="1600" kern="100">
                        <a:latin typeface="Times New Roman"/>
                        <a:ea typeface="宋体"/>
                        <a:cs typeface="Times New Roman"/>
                      </a:endParaRPr>
                    </a:p>
                    <a:p>
                      <a:pPr algn="ctr">
                        <a:spcAft>
                          <a:spcPts val="0"/>
                        </a:spcAft>
                      </a:pPr>
                      <a:r>
                        <a:rPr lang="zh-CN" sz="1600" b="1" kern="100">
                          <a:latin typeface="Times New Roman"/>
                          <a:ea typeface="宋体"/>
                          <a:cs typeface="Times New Roman"/>
                        </a:rPr>
                        <a:t>（天数）</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spcAft>
                          <a:spcPts val="0"/>
                        </a:spcAft>
                      </a:pPr>
                      <a:endParaRPr lang="zh-CN" sz="1600" kern="100" dirty="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b="1" kern="100">
                          <a:latin typeface="Times New Roman"/>
                          <a:ea typeface="宋体"/>
                          <a:cs typeface="Times New Roman"/>
                        </a:rPr>
                        <a:t>备注</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76">
                <a:tc>
                  <a:txBody>
                    <a:bodyPr/>
                    <a:lstStyle/>
                    <a:p>
                      <a:pPr algn="ctr">
                        <a:spcAft>
                          <a:spcPts val="0"/>
                        </a:spcAft>
                      </a:pPr>
                      <a:r>
                        <a:rPr lang="en-US" sz="1600" kern="100" dirty="0">
                          <a:latin typeface="宋体"/>
                          <a:ea typeface="宋体"/>
                          <a:cs typeface="Times New Roman"/>
                        </a:rPr>
                        <a:t>2013.1--12</a:t>
                      </a:r>
                      <a:endParaRPr lang="zh-CN" sz="1600" kern="100" dirty="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Times New Roman"/>
                          <a:ea typeface="宋体"/>
                          <a:cs typeface="Times New Roman"/>
                        </a:rPr>
                        <a:t>大学体育</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宋体"/>
                          <a:ea typeface="宋体"/>
                          <a:cs typeface="Times New Roman"/>
                        </a:rPr>
                        <a:t>  15</a:t>
                      </a:r>
                      <a:r>
                        <a:rPr lang="zh-CN" sz="1600" kern="100">
                          <a:latin typeface="Times New Roman"/>
                          <a:ea typeface="宋体"/>
                          <a:cs typeface="Times New Roman"/>
                        </a:rPr>
                        <a:t>个班</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36</a:t>
                      </a:r>
                      <a:r>
                        <a:rPr lang="zh-CN" sz="1600" kern="100">
                          <a:latin typeface="Times New Roman"/>
                          <a:ea typeface="宋体"/>
                          <a:cs typeface="Times New Roman"/>
                        </a:rPr>
                        <a:t>人</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352</a:t>
                      </a:r>
                      <a:r>
                        <a:rPr lang="zh-CN" sz="1600" kern="10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r>
                        <a:rPr lang="zh-CN" altLang="en-US" dirty="0" smtClean="0"/>
                        <a:t>计</a:t>
                      </a:r>
                      <a:r>
                        <a:rPr lang="en-US" altLang="zh-CN" dirty="0" smtClean="0"/>
                        <a:t>532</a:t>
                      </a:r>
                      <a:r>
                        <a:rPr lang="zh-CN" altLang="en-US" dirty="0" smtClean="0"/>
                        <a:t>学时</a:t>
                      </a:r>
                      <a:endParaRPr lang="zh-CN" altLang="en-US" dirty="0"/>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altLang="en-US" sz="1600" kern="100" dirty="0" smtClean="0">
                          <a:latin typeface="宋体"/>
                          <a:ea typeface="宋体"/>
                          <a:cs typeface="Times New Roman"/>
                        </a:rPr>
                        <a:t>超</a:t>
                      </a:r>
                      <a:r>
                        <a:rPr lang="en-US" altLang="zh-CN" sz="1600" kern="100" dirty="0" smtClean="0">
                          <a:latin typeface="宋体"/>
                          <a:ea typeface="宋体"/>
                          <a:cs typeface="Times New Roman"/>
                        </a:rPr>
                        <a:t>77</a:t>
                      </a:r>
                      <a:r>
                        <a:rPr lang="zh-CN" altLang="en-US" sz="1600" kern="100" dirty="0" smtClean="0">
                          <a:latin typeface="宋体"/>
                          <a:ea typeface="宋体"/>
                          <a:cs typeface="Times New Roman"/>
                        </a:rPr>
                        <a:t>％</a:t>
                      </a: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76">
                <a:tc>
                  <a:txBody>
                    <a:bodyPr/>
                    <a:lstStyle/>
                    <a:p>
                      <a:pPr algn="ctr">
                        <a:spcAft>
                          <a:spcPts val="0"/>
                        </a:spcAft>
                      </a:pPr>
                      <a:r>
                        <a:rPr lang="en-US" sz="1600" kern="100" dirty="0">
                          <a:latin typeface="宋体"/>
                          <a:ea typeface="宋体"/>
                          <a:cs typeface="Times New Roman"/>
                        </a:rPr>
                        <a:t>2013.1--7</a:t>
                      </a:r>
                      <a:endParaRPr lang="zh-CN" sz="1600" kern="100" dirty="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Times New Roman"/>
                          <a:ea typeface="宋体"/>
                          <a:cs typeface="Times New Roman"/>
                        </a:rPr>
                        <a:t>运动队训练等</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180</a:t>
                      </a:r>
                      <a:r>
                        <a:rPr lang="zh-CN" sz="1600" kern="10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dirty="0"/>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76">
                <a:tc>
                  <a:txBody>
                    <a:bodyPr/>
                    <a:lstStyle/>
                    <a:p>
                      <a:pPr algn="ctr">
                        <a:spcAft>
                          <a:spcPts val="0"/>
                        </a:spcAft>
                      </a:pPr>
                      <a:r>
                        <a:rPr lang="en-US" sz="1600" kern="100">
                          <a:latin typeface="宋体"/>
                          <a:ea typeface="宋体"/>
                          <a:cs typeface="Times New Roman"/>
                        </a:rPr>
                        <a:t>2014.1--12</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Times New Roman"/>
                          <a:ea typeface="宋体"/>
                          <a:cs typeface="Times New Roman"/>
                        </a:rPr>
                        <a:t>大学体育</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16</a:t>
                      </a:r>
                      <a:r>
                        <a:rPr lang="zh-CN" sz="1600" kern="100">
                          <a:latin typeface="Times New Roman"/>
                          <a:ea typeface="宋体"/>
                          <a:cs typeface="Times New Roman"/>
                        </a:rPr>
                        <a:t>个班</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36</a:t>
                      </a:r>
                      <a:r>
                        <a:rPr lang="zh-CN" sz="1600" kern="100">
                          <a:latin typeface="Times New Roman"/>
                          <a:ea typeface="宋体"/>
                          <a:cs typeface="Times New Roman"/>
                        </a:rPr>
                        <a:t>人</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352</a:t>
                      </a:r>
                      <a:r>
                        <a:rPr lang="zh-CN" sz="1600" kern="10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indent="0" algn="ctr" defTabSz="914400" eaLnBrk="1" fontAlgn="base" latinLnBrk="0" hangingPunct="1">
                        <a:lnSpc>
                          <a:spcPct val="100000"/>
                        </a:lnSpc>
                        <a:spcBef>
                          <a:spcPct val="0"/>
                        </a:spcBef>
                        <a:spcAft>
                          <a:spcPts val="0"/>
                        </a:spcAft>
                        <a:buClrTx/>
                        <a:buSzTx/>
                        <a:buFontTx/>
                        <a:buNone/>
                        <a:tabLst/>
                        <a:defRPr/>
                      </a:pPr>
                      <a:r>
                        <a:rPr lang="zh-CN" altLang="en-US" sz="1600" dirty="0" smtClean="0"/>
                        <a:t>计</a:t>
                      </a:r>
                      <a:r>
                        <a:rPr lang="en-US" altLang="zh-CN" sz="1600" dirty="0" smtClean="0"/>
                        <a:t>761</a:t>
                      </a:r>
                      <a:r>
                        <a:rPr lang="zh-CN" altLang="en-US" sz="1600" dirty="0" smtClean="0"/>
                        <a:t>学时</a:t>
                      </a:r>
                    </a:p>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altLang="en-US" sz="1600" kern="100" dirty="0" smtClean="0">
                          <a:latin typeface="宋体"/>
                          <a:ea typeface="宋体"/>
                          <a:cs typeface="Times New Roman"/>
                        </a:rPr>
                        <a:t>超</a:t>
                      </a:r>
                      <a:r>
                        <a:rPr lang="en-US" altLang="zh-CN" sz="1600" kern="100" dirty="0" smtClean="0">
                          <a:latin typeface="宋体"/>
                          <a:ea typeface="宋体"/>
                          <a:cs typeface="Times New Roman"/>
                        </a:rPr>
                        <a:t>154</a:t>
                      </a:r>
                      <a:r>
                        <a:rPr lang="zh-CN" altLang="en-US" sz="1600" kern="100" dirty="0" smtClean="0">
                          <a:latin typeface="宋体"/>
                          <a:ea typeface="+mn-ea"/>
                          <a:cs typeface="Times New Roman"/>
                        </a:rPr>
                        <a:t>％</a:t>
                      </a: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76">
                <a:tc>
                  <a:txBody>
                    <a:bodyPr/>
                    <a:lstStyle/>
                    <a:p>
                      <a:pPr algn="ctr">
                        <a:spcAft>
                          <a:spcPts val="0"/>
                        </a:spcAft>
                      </a:pPr>
                      <a:r>
                        <a:rPr lang="en-US" sz="1600" kern="100">
                          <a:latin typeface="宋体"/>
                          <a:ea typeface="宋体"/>
                          <a:cs typeface="Times New Roman"/>
                        </a:rPr>
                        <a:t>2014.1--12</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Times New Roman"/>
                          <a:ea typeface="宋体"/>
                          <a:cs typeface="Times New Roman"/>
                        </a:rPr>
                        <a:t>运动队训练等</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409.5</a:t>
                      </a:r>
                      <a:r>
                        <a:rPr lang="zh-CN" sz="1600" kern="10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76">
                <a:tc>
                  <a:txBody>
                    <a:bodyPr/>
                    <a:lstStyle/>
                    <a:p>
                      <a:pPr algn="ctr">
                        <a:spcAft>
                          <a:spcPts val="0"/>
                        </a:spcAft>
                      </a:pPr>
                      <a:r>
                        <a:rPr lang="en-US" sz="1600" kern="100">
                          <a:latin typeface="宋体"/>
                          <a:ea typeface="宋体"/>
                          <a:cs typeface="Times New Roman"/>
                        </a:rPr>
                        <a:t>2015.1—12</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Times New Roman"/>
                          <a:ea typeface="宋体"/>
                          <a:cs typeface="Times New Roman"/>
                        </a:rPr>
                        <a:t>大学体育</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19</a:t>
                      </a:r>
                      <a:r>
                        <a:rPr lang="zh-CN" sz="1600" kern="100">
                          <a:latin typeface="Times New Roman"/>
                          <a:ea typeface="宋体"/>
                          <a:cs typeface="Times New Roman"/>
                        </a:rPr>
                        <a:t>个班</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36</a:t>
                      </a:r>
                      <a:r>
                        <a:rPr lang="zh-CN" sz="1600" kern="100">
                          <a:latin typeface="Times New Roman"/>
                          <a:ea typeface="宋体"/>
                          <a:cs typeface="Times New Roman"/>
                        </a:rPr>
                        <a:t>人</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448</a:t>
                      </a:r>
                      <a:r>
                        <a:rPr lang="zh-CN" sz="1600" kern="10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indent="0" algn="ctr" defTabSz="914400" eaLnBrk="1" fontAlgn="base" latinLnBrk="0" hangingPunct="1">
                        <a:lnSpc>
                          <a:spcPct val="100000"/>
                        </a:lnSpc>
                        <a:spcBef>
                          <a:spcPct val="0"/>
                        </a:spcBef>
                        <a:spcAft>
                          <a:spcPts val="0"/>
                        </a:spcAft>
                        <a:buClrTx/>
                        <a:buSzTx/>
                        <a:buFontTx/>
                        <a:buNone/>
                        <a:tabLst/>
                        <a:defRPr/>
                      </a:pPr>
                      <a:r>
                        <a:rPr lang="zh-CN" altLang="en-US" sz="1600" dirty="0" smtClean="0"/>
                        <a:t>计</a:t>
                      </a:r>
                      <a:r>
                        <a:rPr lang="en-US" altLang="zh-CN" sz="1600" dirty="0" smtClean="0"/>
                        <a:t>764</a:t>
                      </a:r>
                      <a:r>
                        <a:rPr lang="zh-CN" altLang="en-US" sz="1600" dirty="0" smtClean="0"/>
                        <a:t>学时</a:t>
                      </a:r>
                    </a:p>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altLang="en-US" sz="1600" kern="100" dirty="0" smtClean="0">
                          <a:latin typeface="宋体"/>
                          <a:ea typeface="宋体"/>
                          <a:cs typeface="Times New Roman"/>
                        </a:rPr>
                        <a:t>超</a:t>
                      </a:r>
                      <a:r>
                        <a:rPr lang="en-US" altLang="zh-CN" sz="1600" kern="100" dirty="0" smtClean="0">
                          <a:latin typeface="宋体"/>
                          <a:ea typeface="+mn-ea"/>
                          <a:cs typeface="Times New Roman"/>
                        </a:rPr>
                        <a:t>154</a:t>
                      </a:r>
                      <a:r>
                        <a:rPr lang="zh-CN" altLang="en-US" sz="1600" kern="100" dirty="0" smtClean="0">
                          <a:latin typeface="宋体"/>
                          <a:ea typeface="+mn-ea"/>
                          <a:cs typeface="Times New Roman"/>
                        </a:rPr>
                        <a:t>％</a:t>
                      </a: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76">
                <a:tc>
                  <a:txBody>
                    <a:bodyPr/>
                    <a:lstStyle/>
                    <a:p>
                      <a:pPr algn="ctr">
                        <a:spcAft>
                          <a:spcPts val="0"/>
                        </a:spcAft>
                      </a:pPr>
                      <a:r>
                        <a:rPr lang="en-US" sz="1600" kern="100">
                          <a:latin typeface="宋体"/>
                          <a:ea typeface="宋体"/>
                          <a:cs typeface="Times New Roman"/>
                        </a:rPr>
                        <a:t>2015.1--12</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dirty="0">
                          <a:latin typeface="Times New Roman"/>
                          <a:ea typeface="宋体"/>
                          <a:cs typeface="Times New Roman"/>
                        </a:rPr>
                        <a:t>运动队训练等</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316</a:t>
                      </a:r>
                      <a:r>
                        <a:rPr lang="zh-CN" sz="1600" kern="10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76">
                <a:tc>
                  <a:txBody>
                    <a:bodyPr/>
                    <a:lstStyle/>
                    <a:p>
                      <a:pPr algn="ctr">
                        <a:spcAft>
                          <a:spcPts val="0"/>
                        </a:spcAft>
                      </a:pPr>
                      <a:r>
                        <a:rPr lang="en-US" sz="1600" kern="100">
                          <a:latin typeface="宋体"/>
                          <a:ea typeface="宋体"/>
                          <a:cs typeface="Times New Roman"/>
                        </a:rPr>
                        <a:t>2016.1--12</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Times New Roman"/>
                          <a:ea typeface="宋体"/>
                          <a:cs typeface="Times New Roman"/>
                        </a:rPr>
                        <a:t>大学体育</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宋体"/>
                          <a:ea typeface="宋体"/>
                          <a:cs typeface="Times New Roman"/>
                        </a:rPr>
                        <a:t>16</a:t>
                      </a:r>
                      <a:r>
                        <a:rPr lang="zh-CN" sz="1600" kern="100" dirty="0">
                          <a:latin typeface="Times New Roman"/>
                          <a:ea typeface="宋体"/>
                          <a:cs typeface="Times New Roman"/>
                        </a:rPr>
                        <a:t>个班</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宋体"/>
                          <a:ea typeface="宋体"/>
                          <a:cs typeface="Times New Roman"/>
                        </a:rPr>
                        <a:t>36</a:t>
                      </a:r>
                      <a:r>
                        <a:rPr lang="zh-CN" sz="1600" kern="100" dirty="0">
                          <a:latin typeface="Times New Roman"/>
                          <a:ea typeface="宋体"/>
                          <a:cs typeface="Times New Roman"/>
                        </a:rPr>
                        <a:t>人</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464</a:t>
                      </a:r>
                      <a:r>
                        <a:rPr lang="zh-CN" sz="1600" kern="10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indent="0" algn="ctr" defTabSz="914400" eaLnBrk="1" fontAlgn="base" latinLnBrk="0" hangingPunct="1">
                        <a:lnSpc>
                          <a:spcPct val="100000"/>
                        </a:lnSpc>
                        <a:spcBef>
                          <a:spcPct val="0"/>
                        </a:spcBef>
                        <a:spcAft>
                          <a:spcPts val="0"/>
                        </a:spcAft>
                        <a:buClrTx/>
                        <a:buSzTx/>
                        <a:buFontTx/>
                        <a:buNone/>
                        <a:tabLst/>
                        <a:defRPr/>
                      </a:pPr>
                      <a:r>
                        <a:rPr lang="zh-CN" altLang="en-US" sz="1600" dirty="0" smtClean="0"/>
                        <a:t>计</a:t>
                      </a:r>
                      <a:r>
                        <a:rPr lang="en-US" altLang="zh-CN" sz="1600" dirty="0" smtClean="0"/>
                        <a:t>731</a:t>
                      </a:r>
                      <a:r>
                        <a:rPr lang="zh-CN" altLang="en-US" sz="1600" dirty="0" smtClean="0"/>
                        <a:t>学时</a:t>
                      </a:r>
                    </a:p>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indent="0" algn="ctr" defTabSz="914400" eaLnBrk="1" fontAlgn="base" latinLnBrk="0" hangingPunct="1">
                        <a:lnSpc>
                          <a:spcPct val="100000"/>
                        </a:lnSpc>
                        <a:spcBef>
                          <a:spcPct val="0"/>
                        </a:spcBef>
                        <a:spcAft>
                          <a:spcPts val="0"/>
                        </a:spcAft>
                        <a:buClrTx/>
                        <a:buSzTx/>
                        <a:buFontTx/>
                        <a:buNone/>
                        <a:tabLst/>
                        <a:defRPr/>
                      </a:pPr>
                      <a:r>
                        <a:rPr lang="zh-CN" altLang="en-US" sz="1600" kern="100" dirty="0" smtClean="0">
                          <a:latin typeface="宋体"/>
                          <a:ea typeface="+mn-ea"/>
                          <a:cs typeface="Times New Roman"/>
                        </a:rPr>
                        <a:t>超</a:t>
                      </a:r>
                      <a:r>
                        <a:rPr lang="en-US" altLang="zh-CN" sz="1600" kern="100" dirty="0" smtClean="0">
                          <a:latin typeface="宋体"/>
                          <a:ea typeface="+mn-ea"/>
                          <a:cs typeface="Times New Roman"/>
                        </a:rPr>
                        <a:t>143</a:t>
                      </a:r>
                      <a:r>
                        <a:rPr lang="zh-CN" altLang="en-US" sz="1600" kern="100" dirty="0" smtClean="0">
                          <a:latin typeface="宋体"/>
                          <a:ea typeface="+mn-ea"/>
                          <a:cs typeface="Times New Roman"/>
                        </a:rPr>
                        <a:t>％</a:t>
                      </a:r>
                      <a:endParaRPr lang="en-US" sz="1600" kern="100" dirty="0" smtClean="0">
                        <a:latin typeface="宋体"/>
                        <a:ea typeface="+mn-ea"/>
                        <a:cs typeface="Times New Roman"/>
                      </a:endParaRPr>
                    </a:p>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76">
                <a:tc>
                  <a:txBody>
                    <a:bodyPr/>
                    <a:lstStyle/>
                    <a:p>
                      <a:pPr algn="ctr">
                        <a:spcAft>
                          <a:spcPts val="0"/>
                        </a:spcAft>
                      </a:pPr>
                      <a:r>
                        <a:rPr lang="en-US" sz="1600" kern="100">
                          <a:latin typeface="宋体"/>
                          <a:ea typeface="宋体"/>
                          <a:cs typeface="Times New Roman"/>
                        </a:rPr>
                        <a:t>2016.1--12</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Times New Roman"/>
                          <a:ea typeface="宋体"/>
                          <a:cs typeface="Times New Roman"/>
                        </a:rPr>
                        <a:t>运动队训练等</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宋体"/>
                          <a:ea typeface="宋体"/>
                          <a:cs typeface="Times New Roman"/>
                        </a:rPr>
                        <a:t>267</a:t>
                      </a:r>
                      <a:r>
                        <a:rPr lang="zh-CN" sz="1600" kern="100" dirty="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spcAft>
                          <a:spcPts val="0"/>
                        </a:spcAft>
                      </a:pPr>
                      <a:endParaRPr lang="en-US" sz="1600" kern="100" dirty="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676">
                <a:tc>
                  <a:txBody>
                    <a:bodyPr/>
                    <a:lstStyle/>
                    <a:p>
                      <a:pPr algn="ctr">
                        <a:spcAft>
                          <a:spcPts val="0"/>
                        </a:spcAft>
                      </a:pPr>
                      <a:r>
                        <a:rPr lang="en-US" sz="1600" kern="100" dirty="0">
                          <a:latin typeface="宋体"/>
                          <a:ea typeface="宋体"/>
                          <a:cs typeface="Times New Roman"/>
                        </a:rPr>
                        <a:t>2017.1--7</a:t>
                      </a:r>
                      <a:endParaRPr lang="zh-CN" sz="1600" kern="100" dirty="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Times New Roman"/>
                          <a:ea typeface="宋体"/>
                          <a:cs typeface="Times New Roman"/>
                        </a:rPr>
                        <a:t>大学体育</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9</a:t>
                      </a:r>
                      <a:r>
                        <a:rPr lang="zh-CN" sz="1600" kern="100">
                          <a:latin typeface="Times New Roman"/>
                          <a:ea typeface="宋体"/>
                          <a:cs typeface="Times New Roman"/>
                        </a:rPr>
                        <a:t>个班</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36</a:t>
                      </a:r>
                      <a:r>
                        <a:rPr lang="zh-CN" sz="1600" kern="100">
                          <a:latin typeface="Times New Roman"/>
                          <a:ea typeface="宋体"/>
                          <a:cs typeface="Times New Roman"/>
                        </a:rPr>
                        <a:t>人</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宋体"/>
                          <a:ea typeface="宋体"/>
                          <a:cs typeface="Times New Roman"/>
                        </a:rPr>
                        <a:t>324</a:t>
                      </a:r>
                      <a:r>
                        <a:rPr lang="zh-CN" sz="1600" kern="100" dirty="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gridSpan="2">
                  <a:txBody>
                    <a:bodyPr/>
                    <a:lstStyle/>
                    <a:p>
                      <a:pPr marL="0" marR="0" indent="0" algn="ctr" defTabSz="914400" eaLnBrk="1" fontAlgn="base" latinLnBrk="0" hangingPunct="1">
                        <a:lnSpc>
                          <a:spcPct val="100000"/>
                        </a:lnSpc>
                        <a:spcBef>
                          <a:spcPct val="0"/>
                        </a:spcBef>
                        <a:spcAft>
                          <a:spcPts val="0"/>
                        </a:spcAft>
                        <a:buClrTx/>
                        <a:buSzTx/>
                        <a:buFontTx/>
                        <a:buNone/>
                        <a:tabLst/>
                        <a:defRPr/>
                      </a:pPr>
                      <a:r>
                        <a:rPr lang="zh-CN" altLang="en-US" sz="1600" dirty="0" smtClean="0"/>
                        <a:t>   计</a:t>
                      </a:r>
                      <a:r>
                        <a:rPr lang="en-US" altLang="zh-CN" sz="1600" dirty="0" smtClean="0"/>
                        <a:t>855</a:t>
                      </a:r>
                      <a:r>
                        <a:rPr lang="zh-CN" altLang="en-US" sz="1600" dirty="0" smtClean="0"/>
                        <a:t>学时</a:t>
                      </a:r>
                      <a:r>
                        <a:rPr lang="en-US" altLang="zh-CN" sz="1600" dirty="0" smtClean="0"/>
                        <a:t>.</a:t>
                      </a:r>
                      <a:r>
                        <a:rPr lang="zh-CN" altLang="en-US" sz="1600" kern="100" dirty="0" smtClean="0">
                          <a:latin typeface="Times New Roman"/>
                          <a:ea typeface="宋体"/>
                          <a:cs typeface="Times New Roman"/>
                        </a:rPr>
                        <a:t>超</a:t>
                      </a:r>
                      <a:r>
                        <a:rPr lang="en-US" altLang="zh-CN" sz="1600" kern="100" dirty="0" smtClean="0">
                          <a:latin typeface="Times New Roman"/>
                          <a:ea typeface="宋体"/>
                          <a:cs typeface="Times New Roman"/>
                        </a:rPr>
                        <a:t>185</a:t>
                      </a:r>
                      <a:r>
                        <a:rPr lang="zh-CN" altLang="en-US" sz="1600" kern="100" dirty="0" smtClean="0">
                          <a:latin typeface="宋体"/>
                          <a:ea typeface="+mn-ea"/>
                          <a:cs typeface="Times New Roman"/>
                        </a:rPr>
                        <a:t>％</a:t>
                      </a:r>
                      <a:r>
                        <a:rPr lang="en-US" altLang="zh-CN" sz="1600" kern="100" dirty="0" smtClean="0">
                          <a:latin typeface="宋体"/>
                          <a:ea typeface="+mn-ea"/>
                          <a:cs typeface="Times New Roman"/>
                        </a:rPr>
                        <a:t>.</a:t>
                      </a:r>
                    </a:p>
                    <a:p>
                      <a:pPr marL="0" marR="0" indent="0" algn="ctr" defTabSz="914400" eaLnBrk="1" fontAlgn="base" latinLnBrk="0" hangingPunct="1">
                        <a:lnSpc>
                          <a:spcPct val="100000"/>
                        </a:lnSpc>
                        <a:spcBef>
                          <a:spcPct val="0"/>
                        </a:spcBef>
                        <a:spcAft>
                          <a:spcPts val="0"/>
                        </a:spcAft>
                        <a:buClrTx/>
                        <a:buSzTx/>
                        <a:buFontTx/>
                        <a:buNone/>
                        <a:tabLst/>
                        <a:defRPr/>
                      </a:pPr>
                      <a:r>
                        <a:rPr lang="zh-CN" altLang="en-US" sz="1600" kern="100" dirty="0" smtClean="0">
                          <a:latin typeface="宋体"/>
                          <a:ea typeface="+mn-ea"/>
                          <a:cs typeface="Times New Roman"/>
                        </a:rPr>
                        <a:t>   </a:t>
                      </a:r>
                      <a:r>
                        <a:rPr lang="zh-CN" sz="1600" kern="100" dirty="0" smtClean="0">
                          <a:latin typeface="Times New Roman"/>
                          <a:ea typeface="宋体"/>
                          <a:cs typeface="Times New Roman"/>
                        </a:rPr>
                        <a:t>担任</a:t>
                      </a:r>
                      <a:r>
                        <a:rPr lang="zh-CN" sz="1600" kern="100" dirty="0">
                          <a:latin typeface="Times New Roman"/>
                          <a:ea typeface="宋体"/>
                          <a:cs typeface="Times New Roman"/>
                        </a:rPr>
                        <a:t>党支部书记</a:t>
                      </a:r>
                      <a:r>
                        <a:rPr lang="zh-CN" sz="1600" kern="100" dirty="0" smtClean="0">
                          <a:latin typeface="Times New Roman"/>
                          <a:ea typeface="宋体"/>
                          <a:cs typeface="Times New Roman"/>
                        </a:rPr>
                        <a:t>减免工作量</a:t>
                      </a:r>
                      <a:r>
                        <a:rPr lang="en-US" sz="1600" kern="100" dirty="0" smtClean="0">
                          <a:latin typeface="Times New Roman"/>
                          <a:ea typeface="宋体"/>
                          <a:cs typeface="Times New Roman"/>
                        </a:rPr>
                        <a:t>75</a:t>
                      </a:r>
                      <a:r>
                        <a:rPr lang="zh-CN" sz="1600" kern="100" dirty="0" smtClean="0">
                          <a:latin typeface="Times New Roman"/>
                          <a:ea typeface="宋体"/>
                          <a:cs typeface="Times New Roman"/>
                        </a:rPr>
                        <a:t>学时</a:t>
                      </a:r>
                      <a:r>
                        <a:rPr lang="zh-CN" altLang="en-US" sz="1600" kern="100" dirty="0" smtClean="0">
                          <a:latin typeface="Times New Roman"/>
                          <a:ea typeface="宋体"/>
                          <a:cs typeface="Times New Roman"/>
                        </a:rPr>
                        <a:t>。</a:t>
                      </a:r>
                      <a:endParaRPr lang="zh-CN" sz="1600" kern="100" dirty="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zh-CN" altLang="en-US"/>
                    </a:p>
                  </a:txBody>
                  <a:tcPr/>
                </a:tc>
              </a:tr>
              <a:tr h="341676">
                <a:tc>
                  <a:txBody>
                    <a:bodyPr/>
                    <a:lstStyle/>
                    <a:p>
                      <a:pPr algn="ctr">
                        <a:spcAft>
                          <a:spcPts val="0"/>
                        </a:spcAft>
                      </a:pPr>
                      <a:r>
                        <a:rPr lang="en-US" sz="1600" kern="100">
                          <a:latin typeface="宋体"/>
                          <a:ea typeface="宋体"/>
                          <a:cs typeface="Times New Roman"/>
                        </a:rPr>
                        <a:t>2017.9--12</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Times New Roman"/>
                          <a:ea typeface="宋体"/>
                          <a:cs typeface="Times New Roman"/>
                        </a:rPr>
                        <a:t>大学体育</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9</a:t>
                      </a:r>
                      <a:r>
                        <a:rPr lang="zh-CN" sz="1600" kern="100">
                          <a:latin typeface="Times New Roman"/>
                          <a:ea typeface="宋体"/>
                          <a:cs typeface="Times New Roman"/>
                        </a:rPr>
                        <a:t>个班</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a:latin typeface="宋体"/>
                          <a:ea typeface="宋体"/>
                          <a:cs typeface="Times New Roman"/>
                        </a:rPr>
                        <a:t>36</a:t>
                      </a:r>
                      <a:r>
                        <a:rPr lang="zh-CN" sz="1600" kern="100">
                          <a:latin typeface="Times New Roman"/>
                          <a:ea typeface="宋体"/>
                          <a:cs typeface="Times New Roman"/>
                        </a:rPr>
                        <a:t>人</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宋体"/>
                          <a:ea typeface="宋体"/>
                          <a:cs typeface="Times New Roman"/>
                        </a:rPr>
                        <a:t>324</a:t>
                      </a:r>
                      <a:r>
                        <a:rPr lang="zh-CN" sz="1600" kern="100" dirty="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zh-CN" altLang="en-US"/>
                    </a:p>
                  </a:txBody>
                  <a:tcPr/>
                </a:tc>
                <a:tc hMerge="1" vMerge="1">
                  <a:txBody>
                    <a:bodyPr/>
                    <a:lstStyle/>
                    <a:p>
                      <a:endParaRPr lang="zh-CN" altLang="en-US"/>
                    </a:p>
                  </a:txBody>
                  <a:tcPr/>
                </a:tc>
              </a:tr>
              <a:tr h="341676">
                <a:tc>
                  <a:txBody>
                    <a:bodyPr/>
                    <a:lstStyle/>
                    <a:p>
                      <a:pPr algn="ctr">
                        <a:spcAft>
                          <a:spcPts val="0"/>
                        </a:spcAft>
                      </a:pPr>
                      <a:r>
                        <a:rPr lang="en-US" sz="1600" kern="100">
                          <a:latin typeface="宋体"/>
                          <a:ea typeface="宋体"/>
                          <a:cs typeface="Times New Roman"/>
                        </a:rPr>
                        <a:t>2017.1--12</a:t>
                      </a:r>
                      <a:endParaRPr lang="zh-CN" sz="1600" kern="100">
                        <a:latin typeface="Times New Roman"/>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600" kern="100">
                          <a:latin typeface="Times New Roman"/>
                          <a:ea typeface="宋体"/>
                          <a:cs typeface="Times New Roman"/>
                        </a:rPr>
                        <a:t>运动队训练等</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600" kern="100">
                        <a:latin typeface="宋体"/>
                        <a:ea typeface="宋体"/>
                        <a:cs typeface="Times New Roman"/>
                      </a:endParaRP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a:latin typeface="宋体"/>
                          <a:ea typeface="宋体"/>
                          <a:cs typeface="Times New Roman"/>
                        </a:rPr>
                        <a:t>207</a:t>
                      </a:r>
                      <a:r>
                        <a:rPr lang="zh-CN" sz="1600" kern="100" dirty="0">
                          <a:latin typeface="Times New Roman"/>
                          <a:ea typeface="宋体"/>
                          <a:cs typeface="Times New Roman"/>
                        </a:rPr>
                        <a:t>学时</a:t>
                      </a:r>
                    </a:p>
                  </a:txBody>
                  <a:tcPr marL="50484" marR="504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vMerge="1">
                  <a:txBody>
                    <a:bodyPr/>
                    <a:lstStyle/>
                    <a:p>
                      <a:endParaRPr lang="zh-CN" altLang="en-US"/>
                    </a:p>
                  </a:txBody>
                  <a:tcPr/>
                </a:tc>
                <a:tc hMerge="1" vMerge="1">
                  <a:txBody>
                    <a:bodyPr/>
                    <a:lstStyle/>
                    <a:p>
                      <a:endParaRPr lang="zh-CN" altLang="en-US"/>
                    </a:p>
                  </a:txBody>
                  <a:tcPr/>
                </a:tc>
              </a:tr>
            </a:tbl>
          </a:graphicData>
        </a:graphic>
      </p:graphicFrame>
      <p:sp>
        <p:nvSpPr>
          <p:cNvPr id="4098" name="Rectangle 2"/>
          <p:cNvSpPr>
            <a:spLocks noChangeArrowheads="1"/>
          </p:cNvSpPr>
          <p:nvPr/>
        </p:nvSpPr>
        <p:spPr bwMode="auto">
          <a:xfrm>
            <a:off x="928662" y="0"/>
            <a:ext cx="7715272"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350" algn="l" defTabSz="914400" rtl="0" eaLnBrk="1" fontAlgn="base" latinLnBrk="0" hangingPunct="1">
              <a:lnSpc>
                <a:spcPct val="100000"/>
              </a:lnSpc>
              <a:spcBef>
                <a:spcPct val="0"/>
              </a:spcBef>
              <a:spcAft>
                <a:spcPct val="0"/>
              </a:spcAft>
              <a:buClrTx/>
              <a:buSzTx/>
              <a:buFontTx/>
              <a:buNone/>
              <a:tabLst/>
            </a:pPr>
            <a:endParaRPr kumimoji="0" lang="en-US" altLang="zh-CN" sz="16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6350" algn="l" defTabSz="914400" rtl="0" eaLnBrk="1" fontAlgn="base" latinLnBrk="0" hangingPunct="1">
              <a:lnSpc>
                <a:spcPct val="100000"/>
              </a:lnSpc>
              <a:spcBef>
                <a:spcPct val="0"/>
              </a:spcBef>
              <a:spcAft>
                <a:spcPct val="0"/>
              </a:spcAft>
              <a:buClrTx/>
              <a:buSzTx/>
              <a:buFontTx/>
              <a:buNone/>
              <a:tabLst/>
            </a:pPr>
            <a:endParaRPr lang="en-US" altLang="zh-CN" sz="1600" b="1" dirty="0" smtClean="0">
              <a:latin typeface="宋体" pitchFamily="2" charset="-122"/>
              <a:cs typeface="Times New Roman" pitchFamily="18" charset="0"/>
            </a:endParaRPr>
          </a:p>
          <a:p>
            <a:pPr marL="0" marR="0" lvl="0" indent="6350" algn="l" defTabSz="914400" rtl="0" eaLnBrk="1" fontAlgn="base" latinLnBrk="0" hangingPunct="1">
              <a:lnSpc>
                <a:spcPct val="100000"/>
              </a:lnSpc>
              <a:spcBef>
                <a:spcPct val="0"/>
              </a:spcBef>
              <a:spcAft>
                <a:spcPct val="0"/>
              </a:spcAft>
              <a:buClrTx/>
              <a:buSzTx/>
              <a:buFontTx/>
              <a:buNone/>
              <a:tabLst/>
            </a:pPr>
            <a:endParaRPr kumimoji="0" lang="en-US" altLang="zh-CN" sz="16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6350" algn="l" defTabSz="914400" rtl="0" eaLnBrk="1" fontAlgn="base" latinLnBrk="0" hangingPunct="1">
              <a:lnSpc>
                <a:spcPct val="100000"/>
              </a:lnSpc>
              <a:spcBef>
                <a:spcPct val="0"/>
              </a:spcBef>
              <a:spcAft>
                <a:spcPct val="0"/>
              </a:spcAft>
              <a:buClrTx/>
              <a:buSzTx/>
              <a:buFontTx/>
              <a:buNone/>
              <a:tabLst/>
            </a:pPr>
            <a:r>
              <a:rPr kumimoji="0" lang="zh-CN" altLang="en-US"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endParaRPr kumimoji="0" lang="en-US" altLang="zh-CN"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6350" algn="l" defTabSz="914400" rtl="0" eaLnBrk="1" fontAlgn="base" latinLnBrk="0" hangingPunct="1">
              <a:lnSpc>
                <a:spcPct val="100000"/>
              </a:lnSpc>
              <a:spcBef>
                <a:spcPct val="0"/>
              </a:spcBef>
              <a:spcAft>
                <a:spcPct val="0"/>
              </a:spcAft>
              <a:buClrTx/>
              <a:buSzTx/>
              <a:buFontTx/>
              <a:buNone/>
              <a:tabLst/>
            </a:pPr>
            <a:r>
              <a:rPr lang="zh-CN" altLang="en-US" sz="2000" b="1" dirty="0" smtClean="0">
                <a:latin typeface="宋体" pitchFamily="2" charset="-122"/>
                <a:cs typeface="Times New Roman" pitchFamily="18" charset="0"/>
              </a:rPr>
              <a:t>    </a:t>
            </a:r>
            <a:r>
              <a:rPr kumimoji="0" lang="zh-CN" sz="20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近五年完成本科教学工作情况</a:t>
            </a:r>
            <a:r>
              <a:rPr kumimoji="0" lang="en-US" altLang="zh-CN" sz="20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(2013</a:t>
            </a:r>
            <a:r>
              <a:rPr kumimoji="0" lang="zh-CN" altLang="en-US" sz="20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年</a:t>
            </a:r>
            <a:r>
              <a:rPr kumimoji="0" lang="en-US" altLang="zh-CN" sz="20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1</a:t>
            </a:r>
            <a:r>
              <a:rPr kumimoji="0" lang="zh-CN" altLang="en-US" sz="20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月</a:t>
            </a:r>
            <a:r>
              <a:rPr kumimoji="0" lang="en-US" altLang="zh-CN" sz="2000" b="1" i="0" u="none" strike="noStrike" cap="none" normalizeH="0" baseline="0" dirty="0" smtClean="0">
                <a:ln>
                  <a:noFill/>
                </a:ln>
                <a:solidFill>
                  <a:srgbClr val="000000"/>
                </a:solidFill>
                <a:effectLst/>
                <a:latin typeface="Arial"/>
                <a:ea typeface="宋体" pitchFamily="2" charset="-122"/>
                <a:cs typeface="Times New Roman" pitchFamily="18" charset="0"/>
              </a:rPr>
              <a:t>—</a:t>
            </a:r>
            <a:r>
              <a:rPr kumimoji="0" lang="en-US" altLang="zh-CN" sz="20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2017</a:t>
            </a:r>
            <a:r>
              <a:rPr kumimoji="0" lang="zh-CN" altLang="en-US" sz="20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年</a:t>
            </a:r>
            <a:r>
              <a:rPr kumimoji="0" lang="en-US" altLang="zh-CN" sz="20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12</a:t>
            </a:r>
            <a:r>
              <a:rPr kumimoji="0" lang="zh-CN" altLang="en-US" sz="20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月</a:t>
            </a:r>
            <a:r>
              <a:rPr kumimoji="0" lang="en-US" altLang="zh-CN" sz="2000" b="1"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a:t>
            </a:r>
            <a:endParaRPr kumimoji="0" lang="en-US" altLang="zh-CN"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73050" algn="l" defTabSz="914400" rtl="0" eaLnBrk="0" fontAlgn="base" latinLnBrk="0" hangingPunct="0">
              <a:lnSpc>
                <a:spcPct val="100000"/>
              </a:lnSpc>
              <a:spcBef>
                <a:spcPct val="0"/>
              </a:spcBef>
              <a:spcAft>
                <a:spcPct val="0"/>
              </a:spcAft>
              <a:buClrTx/>
              <a:buSzTx/>
              <a:buFontTx/>
              <a:buNone/>
              <a:tabLst/>
            </a:pPr>
            <a:r>
              <a:rPr kumimoji="0" lang="zh-CN" altLang="en-US"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姓名</a:t>
            </a:r>
            <a:r>
              <a:rPr kumimoji="0" lang="zh-CN" altLang="en-US" b="0" i="0" u="none" strike="noStrike" cap="none" normalizeH="0" baseline="0" dirty="0" smtClean="0">
                <a:ln>
                  <a:noFill/>
                </a:ln>
                <a:solidFill>
                  <a:schemeClr val="tx1"/>
                </a:solidFill>
                <a:effectLst/>
                <a:latin typeface="Times New Roman" pitchFamily="18" charset="0"/>
                <a:ea typeface="楷体_GB2312" charset="-122"/>
                <a:cs typeface="Times New Roman" pitchFamily="18" charset="0"/>
              </a:rPr>
              <a:t>：    杜冬琴                             </a:t>
            </a:r>
            <a:r>
              <a:rPr kumimoji="0" lang="zh-CN" altLang="en-US"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学院</a:t>
            </a:r>
            <a:r>
              <a:rPr kumimoji="0" lang="zh-CN" altLang="en-US" b="0" i="0" u="none" strike="noStrike" cap="none" normalizeH="0" baseline="0" dirty="0" smtClean="0">
                <a:ln>
                  <a:noFill/>
                </a:ln>
                <a:solidFill>
                  <a:schemeClr val="tx1"/>
                </a:solidFill>
                <a:effectLst/>
                <a:latin typeface="Times New Roman" pitchFamily="18" charset="0"/>
                <a:ea typeface="楷体_GB2312" charset="-122"/>
                <a:cs typeface="Times New Roman" pitchFamily="18" charset="0"/>
              </a:rPr>
              <a:t>：体育部</a:t>
            </a:r>
            <a:endParaRPr kumimoji="0" lang="zh-CN" altLang="en-US"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enovo\Desktop\职称答辩\比赛照片\mmexport1528799774057.jpg"/>
          <p:cNvPicPr>
            <a:picLocks noChangeAspect="1" noChangeArrowheads="1"/>
          </p:cNvPicPr>
          <p:nvPr/>
        </p:nvPicPr>
        <p:blipFill>
          <a:blip r:embed="rId2"/>
          <a:stretch>
            <a:fillRect/>
          </a:stretch>
        </p:blipFill>
        <p:spPr bwMode="auto">
          <a:xfrm>
            <a:off x="285720" y="1500174"/>
            <a:ext cx="3357586" cy="4071966"/>
          </a:xfrm>
          <a:prstGeom prst="rect">
            <a:avLst/>
          </a:prstGeom>
          <a:noFill/>
        </p:spPr>
      </p:pic>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386" name="文本框 5"/>
          <p:cNvSpPr txBox="1"/>
          <p:nvPr/>
        </p:nvSpPr>
        <p:spPr>
          <a:xfrm>
            <a:off x="285720" y="285728"/>
            <a:ext cx="6346825" cy="521970"/>
          </a:xfrm>
          <a:prstGeom prst="rect">
            <a:avLst/>
          </a:prstGeom>
          <a:noFill/>
          <a:ln w="9525">
            <a:noFill/>
          </a:ln>
        </p:spPr>
        <p:txBody>
          <a:bodyPr wrap="square" anchor="t">
            <a:spAutoFit/>
          </a:bodyPr>
          <a:lstStyle/>
          <a:p>
            <a:pPr lvl="0" indent="0"/>
            <a:r>
              <a:rPr lang="en-US" altLang="zh-CN" sz="2800" b="1" dirty="0" smtClean="0">
                <a:latin typeface="微软雅黑" panose="020B0503020204020204" charset="-122"/>
                <a:ea typeface="微软雅黑" panose="020B0503020204020204" charset="-122"/>
              </a:rPr>
              <a:t>2.</a:t>
            </a:r>
            <a:r>
              <a:rPr lang="en-US" altLang="zh-CN" sz="2200" b="1" dirty="0" smtClean="0">
                <a:latin typeface="微软雅黑" panose="020B0503020204020204" charset="-122"/>
                <a:ea typeface="微软雅黑" panose="020B0503020204020204" charset="-122"/>
              </a:rPr>
              <a:t>1.2 </a:t>
            </a:r>
            <a:r>
              <a:rPr lang="zh-CN" altLang="en-US" sz="2800" b="1" dirty="0">
                <a:latin typeface="微软雅黑" panose="020B0503020204020204" charset="-122"/>
                <a:ea typeface="微软雅黑" panose="020B0503020204020204" charset="-122"/>
              </a:rPr>
              <a:t>工作</a:t>
            </a:r>
            <a:r>
              <a:rPr lang="zh-CN" altLang="en-US" sz="2800" b="1" dirty="0" smtClean="0">
                <a:latin typeface="微软雅黑" panose="020B0503020204020204" charset="-122"/>
                <a:ea typeface="微软雅黑" panose="020B0503020204020204" charset="-122"/>
              </a:rPr>
              <a:t>业绩</a:t>
            </a:r>
            <a:r>
              <a:rPr lang="en-US" altLang="zh-CN" sz="2800" b="1" dirty="0" smtClean="0">
                <a:latin typeface="微软雅黑" panose="020B0503020204020204" charset="-122"/>
                <a:ea typeface="微软雅黑" panose="020B0503020204020204" charset="-122"/>
              </a:rPr>
              <a:t>-</a:t>
            </a:r>
            <a:r>
              <a:rPr lang="zh-CN" altLang="en-US" sz="2800" b="1" dirty="0" smtClean="0">
                <a:latin typeface="微软雅黑" panose="020B0503020204020204" charset="-122"/>
                <a:ea typeface="微软雅黑" panose="020B0503020204020204" charset="-122"/>
              </a:rPr>
              <a:t>教学奖励</a:t>
            </a:r>
            <a:endParaRPr lang="zh-CN" altLang="en-US" sz="1600" b="1" dirty="0">
              <a:latin typeface="微软雅黑" panose="020B0503020204020204" charset="-122"/>
              <a:ea typeface="微软雅黑" panose="020B0503020204020204" charset="-122"/>
            </a:endParaRPr>
          </a:p>
        </p:txBody>
      </p:sp>
      <p:sp>
        <p:nvSpPr>
          <p:cNvPr id="27" name="椭圆 26"/>
          <p:cNvSpPr/>
          <p:nvPr/>
        </p:nvSpPr>
        <p:spPr>
          <a:xfrm rot="11047877">
            <a:off x="5843588" y="5775325"/>
            <a:ext cx="122238" cy="1428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grpSp>
        <p:nvGrpSpPr>
          <p:cNvPr id="12" name="组合 42"/>
          <p:cNvGrpSpPr/>
          <p:nvPr/>
        </p:nvGrpSpPr>
        <p:grpSpPr>
          <a:xfrm>
            <a:off x="4071934" y="2285992"/>
            <a:ext cx="4429156" cy="288290"/>
            <a:chOff x="5536" y="2618"/>
            <a:chExt cx="8674" cy="454"/>
          </a:xfrm>
        </p:grpSpPr>
        <p:sp>
          <p:nvSpPr>
            <p:cNvPr id="45" name="椭圆 44"/>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cxnSp>
          <p:nvCxnSpPr>
            <p:cNvPr id="47" name="直接连接符 46"/>
            <p:cNvCxnSpPr/>
            <p:nvPr/>
          </p:nvCxnSpPr>
          <p:spPr>
            <a:xfrm>
              <a:off x="5536" y="2855"/>
              <a:ext cx="8674"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13" name="组合 48"/>
          <p:cNvGrpSpPr/>
          <p:nvPr/>
        </p:nvGrpSpPr>
        <p:grpSpPr>
          <a:xfrm>
            <a:off x="4214778" y="3643314"/>
            <a:ext cx="4929222" cy="71438"/>
            <a:chOff x="5536" y="2618"/>
            <a:chExt cx="8050" cy="454"/>
          </a:xfrm>
        </p:grpSpPr>
        <p:sp>
          <p:nvSpPr>
            <p:cNvPr id="50" name="椭圆 4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cxnSp>
          <p:nvCxnSpPr>
            <p:cNvPr id="52" name="直接连接符 51"/>
            <p:cNvCxnSpPr/>
            <p:nvPr/>
          </p:nvCxnSpPr>
          <p:spPr>
            <a:xfrm>
              <a:off x="5536" y="2855"/>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grpSp>
      <p:grpSp>
        <p:nvGrpSpPr>
          <p:cNvPr id="14" name="组合 58"/>
          <p:cNvGrpSpPr/>
          <p:nvPr/>
        </p:nvGrpSpPr>
        <p:grpSpPr>
          <a:xfrm flipV="1">
            <a:off x="3929058" y="4857760"/>
            <a:ext cx="4929222" cy="331382"/>
            <a:chOff x="6135" y="1893"/>
            <a:chExt cx="8760" cy="1914"/>
          </a:xfrm>
        </p:grpSpPr>
        <p:sp>
          <p:nvSpPr>
            <p:cNvPr id="60" name="椭圆 5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15" name="组合 60"/>
            <p:cNvGrpSpPr/>
            <p:nvPr/>
          </p:nvGrpSpPr>
          <p:grpSpPr>
            <a:xfrm>
              <a:off x="6135" y="1893"/>
              <a:ext cx="8760" cy="1914"/>
              <a:chOff x="6135" y="1893"/>
              <a:chExt cx="8760" cy="1914"/>
            </a:xfrm>
          </p:grpSpPr>
          <p:cxnSp>
            <p:nvCxnSpPr>
              <p:cNvPr id="62" name="直接连接符 61"/>
              <p:cNvCxnSpPr/>
              <p:nvPr/>
            </p:nvCxnSpPr>
            <p:spPr>
              <a:xfrm>
                <a:off x="6274" y="3807"/>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415" name="文本框 62"/>
              <p:cNvSpPr txBox="1"/>
              <p:nvPr/>
            </p:nvSpPr>
            <p:spPr>
              <a:xfrm>
                <a:off x="6135" y="1893"/>
                <a:ext cx="8760" cy="582"/>
              </a:xfrm>
              <a:prstGeom prst="rect">
                <a:avLst/>
              </a:prstGeom>
              <a:noFill/>
              <a:ln w="9525">
                <a:noFill/>
              </a:ln>
            </p:spPr>
            <p:txBody>
              <a:bodyPr wrap="square" anchor="t">
                <a:spAutoFit/>
              </a:bodyPr>
              <a:lstStyle/>
              <a:p>
                <a:pPr lvl="0" indent="0"/>
                <a:r>
                  <a:rPr lang="en-US" altLang="zh-CN" dirty="0">
                    <a:latin typeface="微软雅黑" panose="020B0503020204020204" charset="-122"/>
                    <a:ea typeface="微软雅黑" panose="020B0503020204020204" charset="-122"/>
                  </a:rPr>
                  <a:t>    </a:t>
                </a:r>
                <a:endParaRPr lang="zh-CN" altLang="en-US" sz="1600" dirty="0">
                  <a:latin typeface="Arial" panose="020B0604020202020204" pitchFamily="34" charset="0"/>
                  <a:ea typeface="宋体" panose="02010600030101010101" pitchFamily="2" charset="-122"/>
                </a:endParaRPr>
              </a:p>
            </p:txBody>
          </p:sp>
        </p:grpSp>
      </p:grpSp>
      <p:grpSp>
        <p:nvGrpSpPr>
          <p:cNvPr id="16" name="组合 68"/>
          <p:cNvGrpSpPr/>
          <p:nvPr/>
        </p:nvGrpSpPr>
        <p:grpSpPr>
          <a:xfrm>
            <a:off x="1500166" y="5572140"/>
            <a:ext cx="6643734" cy="598200"/>
            <a:chOff x="5389" y="2138"/>
            <a:chExt cx="8222" cy="943"/>
          </a:xfrm>
        </p:grpSpPr>
        <p:sp>
          <p:nvSpPr>
            <p:cNvPr id="70" name="椭圆 6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17" name="组合 70"/>
            <p:cNvGrpSpPr/>
            <p:nvPr/>
          </p:nvGrpSpPr>
          <p:grpSpPr>
            <a:xfrm>
              <a:off x="5389" y="2138"/>
              <a:ext cx="8222" cy="943"/>
              <a:chOff x="5389" y="2138"/>
              <a:chExt cx="8222" cy="943"/>
            </a:xfrm>
          </p:grpSpPr>
          <p:cxnSp>
            <p:nvCxnSpPr>
              <p:cNvPr id="72" name="直接连接符 71"/>
              <p:cNvCxnSpPr/>
              <p:nvPr/>
            </p:nvCxnSpPr>
            <p:spPr>
              <a:xfrm>
                <a:off x="5536" y="3081"/>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420" name="文本框 72"/>
              <p:cNvSpPr txBox="1"/>
              <p:nvPr/>
            </p:nvSpPr>
            <p:spPr>
              <a:xfrm>
                <a:off x="5389" y="2138"/>
                <a:ext cx="8222" cy="534"/>
              </a:xfrm>
              <a:prstGeom prst="rect">
                <a:avLst/>
              </a:prstGeom>
              <a:noFill/>
              <a:ln w="9525">
                <a:noFill/>
              </a:ln>
            </p:spPr>
            <p:txBody>
              <a:bodyPr wrap="square" anchor="t">
                <a:spAutoFit/>
              </a:bodyPr>
              <a:lstStyle/>
              <a:p>
                <a:pPr lvl="0" algn="ctr"/>
                <a:endParaRPr lang="zh-CN" altLang="en-US" sz="1600" dirty="0">
                  <a:latin typeface="Arial" panose="020B0604020202020204" pitchFamily="34" charset="0"/>
                  <a:ea typeface="宋体" panose="02010600030101010101" pitchFamily="2" charset="-122"/>
                </a:endParaRPr>
              </a:p>
            </p:txBody>
          </p:sp>
        </p:grpSp>
      </p:grpSp>
      <p:grpSp>
        <p:nvGrpSpPr>
          <p:cNvPr id="18" name="组合 5"/>
          <p:cNvGrpSpPr/>
          <p:nvPr/>
        </p:nvGrpSpPr>
        <p:grpSpPr>
          <a:xfrm>
            <a:off x="323215" y="6553835"/>
            <a:ext cx="8567420" cy="304800"/>
            <a:chOff x="509" y="10321"/>
            <a:chExt cx="13492" cy="480"/>
          </a:xfrm>
        </p:grpSpPr>
        <p:cxnSp>
          <p:nvCxnSpPr>
            <p:cNvPr id="2" name="直接连接符 1"/>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9" name="组合 14338"/>
            <p:cNvGrpSpPr/>
            <p:nvPr/>
          </p:nvGrpSpPr>
          <p:grpSpPr>
            <a:xfrm>
              <a:off x="5200" y="10321"/>
              <a:ext cx="3999" cy="480"/>
              <a:chOff x="0" y="0"/>
              <a:chExt cx="3999" cy="480"/>
            </a:xfrm>
          </p:grpSpPr>
          <p:sp>
            <p:nvSpPr>
              <p:cNvPr id="7"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sp>
        <p:nvSpPr>
          <p:cNvPr id="9" name="文本框 57"/>
          <p:cNvSpPr txBox="1"/>
          <p:nvPr/>
        </p:nvSpPr>
        <p:spPr>
          <a:xfrm>
            <a:off x="2928926" y="3857628"/>
            <a:ext cx="4536440" cy="369332"/>
          </a:xfrm>
          <a:prstGeom prst="rect">
            <a:avLst/>
          </a:prstGeom>
          <a:noFill/>
          <a:ln w="9525">
            <a:noFill/>
          </a:ln>
        </p:spPr>
        <p:txBody>
          <a:bodyPr wrap="square" anchor="t">
            <a:spAutoFit/>
          </a:bodyPr>
          <a:lstStyle/>
          <a:p>
            <a:pPr lvl="0" indent="0"/>
            <a:endParaRPr lang="zh-CN" altLang="en-US" dirty="0">
              <a:latin typeface="Arial" panose="020B0604020202020204" pitchFamily="34" charset="0"/>
              <a:ea typeface="宋体" panose="02010600030101010101" pitchFamily="2" charset="-122"/>
            </a:endParaRPr>
          </a:p>
        </p:txBody>
      </p:sp>
      <p:sp>
        <p:nvSpPr>
          <p:cNvPr id="38" name="矩形 37"/>
          <p:cNvSpPr/>
          <p:nvPr/>
        </p:nvSpPr>
        <p:spPr>
          <a:xfrm>
            <a:off x="1285852" y="928670"/>
            <a:ext cx="6215106" cy="677108"/>
          </a:xfrm>
          <a:prstGeom prst="rect">
            <a:avLst/>
          </a:prstGeom>
        </p:spPr>
        <p:txBody>
          <a:bodyPr wrap="square">
            <a:spAutoFit/>
          </a:bodyPr>
          <a:lstStyle/>
          <a:p>
            <a:pPr algn="ctr" eaLnBrk="0" hangingPunct="0"/>
            <a:r>
              <a:rPr lang="zh-CN" altLang="en-US" sz="2000" b="1" dirty="0" smtClean="0">
                <a:latin typeface="微软雅黑" pitchFamily="34" charset="-122"/>
                <a:ea typeface="微软雅黑" pitchFamily="34" charset="-122"/>
                <a:cs typeface="Times New Roman" pitchFamily="18" charset="0"/>
              </a:rPr>
              <a:t>20</a:t>
            </a:r>
            <a:r>
              <a:rPr lang="zh-CN" altLang="en-US" sz="2000" b="1" dirty="0" smtClean="0">
                <a:latin typeface="微软雅黑" pitchFamily="34" charset="-122"/>
                <a:ea typeface="微软雅黑" pitchFamily="34" charset="-122"/>
              </a:rPr>
              <a:t>1</a:t>
            </a:r>
            <a:r>
              <a:rPr lang="en-US" altLang="zh-CN" sz="2000" b="1" dirty="0" smtClean="0">
                <a:latin typeface="微软雅黑" pitchFamily="34" charset="-122"/>
                <a:ea typeface="微软雅黑" pitchFamily="34" charset="-122"/>
              </a:rPr>
              <a:t>2</a:t>
            </a:r>
            <a:r>
              <a:rPr lang="zh-CN" altLang="en-US" sz="2000" b="1" dirty="0" smtClean="0">
                <a:latin typeface="微软雅黑" pitchFamily="34" charset="-122"/>
                <a:ea typeface="微软雅黑" pitchFamily="34" charset="-122"/>
              </a:rPr>
              <a:t> 年参加校青年教师基本功复赛获专家好评</a:t>
            </a:r>
          </a:p>
          <a:p>
            <a:pPr algn="ctr" eaLnBrk="0" hangingPunct="0"/>
            <a:endParaRPr lang="zh-CN" altLang="en-US" dirty="0">
              <a:latin typeface="宋体" pitchFamily="2" charset="-122"/>
            </a:endParaRPr>
          </a:p>
        </p:txBody>
      </p:sp>
      <p:sp>
        <p:nvSpPr>
          <p:cNvPr id="40" name="矩形 39"/>
          <p:cNvSpPr/>
          <p:nvPr/>
        </p:nvSpPr>
        <p:spPr>
          <a:xfrm>
            <a:off x="3714744" y="1785926"/>
            <a:ext cx="4857784" cy="707886"/>
          </a:xfrm>
          <a:prstGeom prst="rect">
            <a:avLst/>
          </a:prstGeom>
        </p:spPr>
        <p:txBody>
          <a:bodyPr wrap="square">
            <a:spAutoFit/>
          </a:bodyPr>
          <a:lstStyle/>
          <a:p>
            <a:pPr algn="ctr" eaLnBrk="0" hangingPunct="0"/>
            <a:r>
              <a:rPr lang="zh-CN" altLang="en-US" sz="2000" b="1" dirty="0" smtClean="0">
                <a:latin typeface="微软雅黑" pitchFamily="34" charset="-122"/>
                <a:ea typeface="微软雅黑" pitchFamily="34" charset="-122"/>
                <a:cs typeface="Times New Roman" pitchFamily="18" charset="0"/>
              </a:rPr>
              <a:t>20</a:t>
            </a:r>
            <a:r>
              <a:rPr lang="en-US" altLang="zh-CN" sz="2000" b="1" dirty="0" smtClean="0">
                <a:latin typeface="微软雅黑" pitchFamily="34" charset="-122"/>
                <a:ea typeface="微软雅黑" pitchFamily="34" charset="-122"/>
                <a:cs typeface="Times New Roman" pitchFamily="18" charset="0"/>
              </a:rPr>
              <a:t>13</a:t>
            </a:r>
            <a:r>
              <a:rPr lang="zh-CN" altLang="en-US" sz="2000" b="1" dirty="0" smtClean="0">
                <a:latin typeface="微软雅黑" pitchFamily="34" charset="-122"/>
                <a:ea typeface="微软雅黑" pitchFamily="34" charset="-122"/>
                <a:cs typeface="Times New Roman" pitchFamily="18" charset="0"/>
              </a:rPr>
              <a:t>年荣获第十八届全国大学生乒乓球锦赛优秀裁判员称号</a:t>
            </a:r>
            <a:endParaRPr lang="zh-CN" altLang="en-US" sz="2000" dirty="0">
              <a:latin typeface="微软雅黑" pitchFamily="34" charset="-122"/>
              <a:ea typeface="微软雅黑" pitchFamily="34" charset="-122"/>
            </a:endParaRPr>
          </a:p>
        </p:txBody>
      </p:sp>
      <p:sp>
        <p:nvSpPr>
          <p:cNvPr id="41" name="矩形 40"/>
          <p:cNvSpPr/>
          <p:nvPr/>
        </p:nvSpPr>
        <p:spPr>
          <a:xfrm>
            <a:off x="4286248" y="3143248"/>
            <a:ext cx="4500594" cy="400110"/>
          </a:xfrm>
          <a:prstGeom prst="rect">
            <a:avLst/>
          </a:prstGeom>
        </p:spPr>
        <p:txBody>
          <a:bodyPr wrap="square">
            <a:spAutoFit/>
          </a:bodyPr>
          <a:lstStyle/>
          <a:p>
            <a:pPr algn="ctr" eaLnBrk="0" hangingPunct="0"/>
            <a:r>
              <a:rPr lang="zh-CN" altLang="en-US" sz="2000" b="1" dirty="0" smtClean="0">
                <a:latin typeface="微软雅黑" pitchFamily="34" charset="-122"/>
                <a:ea typeface="微软雅黑" pitchFamily="34" charset="-122"/>
                <a:cs typeface="Times New Roman" pitchFamily="18" charset="0"/>
              </a:rPr>
              <a:t>2</a:t>
            </a:r>
            <a:r>
              <a:rPr lang="en-US" altLang="zh-CN" sz="2000" b="1" dirty="0" smtClean="0">
                <a:latin typeface="微软雅黑" pitchFamily="34" charset="-122"/>
                <a:ea typeface="微软雅黑" pitchFamily="34" charset="-122"/>
                <a:cs typeface="Times New Roman" pitchFamily="18" charset="0"/>
              </a:rPr>
              <a:t>016</a:t>
            </a:r>
            <a:r>
              <a:rPr lang="zh-CN" altLang="en-US" sz="2000" b="1" dirty="0" smtClean="0">
                <a:latin typeface="微软雅黑" pitchFamily="34" charset="-122"/>
                <a:ea typeface="微软雅黑" pitchFamily="34" charset="-122"/>
                <a:cs typeface="Times New Roman" pitchFamily="18" charset="0"/>
              </a:rPr>
              <a:t>年被评为“三育人”先进个人</a:t>
            </a:r>
            <a:endParaRPr lang="zh-CN" altLang="en-US" sz="2000" dirty="0">
              <a:latin typeface="微软雅黑" pitchFamily="34" charset="-122"/>
              <a:ea typeface="微软雅黑" pitchFamily="34" charset="-122"/>
            </a:endParaRPr>
          </a:p>
        </p:txBody>
      </p:sp>
      <p:sp>
        <p:nvSpPr>
          <p:cNvPr id="42" name="矩形 41"/>
          <p:cNvSpPr/>
          <p:nvPr/>
        </p:nvSpPr>
        <p:spPr>
          <a:xfrm>
            <a:off x="3571868" y="4429132"/>
            <a:ext cx="5572132" cy="400110"/>
          </a:xfrm>
          <a:prstGeom prst="rect">
            <a:avLst/>
          </a:prstGeom>
        </p:spPr>
        <p:txBody>
          <a:bodyPr wrap="square">
            <a:spAutoFit/>
          </a:bodyPr>
          <a:lstStyle/>
          <a:p>
            <a:pPr algn="ctr" eaLnBrk="0" hangingPunct="0"/>
            <a:r>
              <a:rPr lang="en-US" altLang="zh-CN" sz="2000" b="1" dirty="0" smtClean="0">
                <a:latin typeface="微软雅黑" pitchFamily="34" charset="-122"/>
                <a:ea typeface="微软雅黑" pitchFamily="34" charset="-122"/>
                <a:cs typeface="Times New Roman" pitchFamily="18" charset="0"/>
              </a:rPr>
              <a:t>2016</a:t>
            </a:r>
            <a:r>
              <a:rPr lang="zh-CN" altLang="en-US" sz="2000" b="1" dirty="0" smtClean="0">
                <a:latin typeface="微软雅黑" pitchFamily="34" charset="-122"/>
                <a:ea typeface="微软雅黑" pitchFamily="34" charset="-122"/>
                <a:cs typeface="Times New Roman" pitchFamily="18" charset="0"/>
              </a:rPr>
              <a:t>年参加校青年教师基本功复赛获专家好评</a:t>
            </a:r>
            <a:endParaRPr lang="zh-CN" altLang="en-US" sz="2000" b="1" dirty="0">
              <a:latin typeface="微软雅黑" pitchFamily="34" charset="-122"/>
              <a:ea typeface="微软雅黑" pitchFamily="34" charset="-122"/>
              <a:cs typeface="Times New Roman" pitchFamily="18" charset="0"/>
            </a:endParaRPr>
          </a:p>
        </p:txBody>
      </p:sp>
      <p:sp>
        <p:nvSpPr>
          <p:cNvPr id="46" name="矩形 45"/>
          <p:cNvSpPr/>
          <p:nvPr/>
        </p:nvSpPr>
        <p:spPr>
          <a:xfrm>
            <a:off x="1643042" y="5500702"/>
            <a:ext cx="6072230" cy="707886"/>
          </a:xfrm>
          <a:prstGeom prst="rect">
            <a:avLst/>
          </a:prstGeom>
        </p:spPr>
        <p:txBody>
          <a:bodyPr wrap="square">
            <a:spAutoFit/>
          </a:bodyPr>
          <a:lstStyle/>
          <a:p>
            <a:pPr algn="ctr" eaLnBrk="0" hangingPunct="0"/>
            <a:r>
              <a:rPr lang="en-US" altLang="zh-CN" sz="2000" b="1" dirty="0" smtClean="0">
                <a:latin typeface="微软雅黑" pitchFamily="34" charset="-122"/>
                <a:ea typeface="微软雅黑" pitchFamily="34" charset="-122"/>
              </a:rPr>
              <a:t>2017</a:t>
            </a:r>
            <a:r>
              <a:rPr lang="zh-CN" altLang="en-US" sz="2000" b="1" dirty="0" smtClean="0">
                <a:latin typeface="微软雅黑" pitchFamily="34" charset="-122"/>
                <a:ea typeface="微软雅黑" pitchFamily="34" charset="-122"/>
              </a:rPr>
              <a:t>年荣获校办“欢庆党的十九大 我看高教新变化”演讲比赛优秀奖</a:t>
            </a:r>
            <a:endParaRPr lang="zh-CN" altLang="en-US" sz="2000" b="1" dirty="0">
              <a:latin typeface="微软雅黑" pitchFamily="34" charset="-122"/>
              <a:ea typeface="微软雅黑" pitchFamily="34" charset="-122"/>
            </a:endParaRPr>
          </a:p>
        </p:txBody>
      </p:sp>
      <p:grpSp>
        <p:nvGrpSpPr>
          <p:cNvPr id="39" name="组合 68"/>
          <p:cNvGrpSpPr/>
          <p:nvPr/>
        </p:nvGrpSpPr>
        <p:grpSpPr>
          <a:xfrm>
            <a:off x="1571604" y="785794"/>
            <a:ext cx="6643734" cy="598200"/>
            <a:chOff x="5389" y="2138"/>
            <a:chExt cx="8222" cy="943"/>
          </a:xfrm>
        </p:grpSpPr>
        <p:sp>
          <p:nvSpPr>
            <p:cNvPr id="43" name="椭圆 42"/>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48" name="组合 70"/>
            <p:cNvGrpSpPr/>
            <p:nvPr/>
          </p:nvGrpSpPr>
          <p:grpSpPr>
            <a:xfrm>
              <a:off x="5389" y="2138"/>
              <a:ext cx="8222" cy="943"/>
              <a:chOff x="5389" y="2138"/>
              <a:chExt cx="8222" cy="943"/>
            </a:xfrm>
          </p:grpSpPr>
          <p:cxnSp>
            <p:nvCxnSpPr>
              <p:cNvPr id="49" name="直接连接符 48"/>
              <p:cNvCxnSpPr/>
              <p:nvPr/>
            </p:nvCxnSpPr>
            <p:spPr>
              <a:xfrm>
                <a:off x="5536" y="3081"/>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51" name="文本框 72"/>
              <p:cNvSpPr txBox="1"/>
              <p:nvPr/>
            </p:nvSpPr>
            <p:spPr>
              <a:xfrm>
                <a:off x="5389" y="2138"/>
                <a:ext cx="8222" cy="534"/>
              </a:xfrm>
              <a:prstGeom prst="rect">
                <a:avLst/>
              </a:prstGeom>
              <a:noFill/>
              <a:ln w="9525">
                <a:noFill/>
              </a:ln>
            </p:spPr>
            <p:txBody>
              <a:bodyPr wrap="square" anchor="t">
                <a:spAutoFit/>
              </a:bodyPr>
              <a:lstStyle/>
              <a:p>
                <a:pPr lvl="0" algn="ctr"/>
                <a:endParaRPr lang="zh-CN" altLang="en-US" sz="1600" dirty="0">
                  <a:latin typeface="Arial" panose="020B0604020202020204" pitchFamily="34" charset="0"/>
                  <a:ea typeface="宋体" panose="02010600030101010101" pitchFamily="2" charset="-122"/>
                </a:endParaRP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434" name="文本框 5"/>
          <p:cNvSpPr txBox="1"/>
          <p:nvPr/>
        </p:nvSpPr>
        <p:spPr>
          <a:xfrm>
            <a:off x="322580" y="268605"/>
            <a:ext cx="4533265" cy="521970"/>
          </a:xfrm>
          <a:prstGeom prst="rect">
            <a:avLst/>
          </a:prstGeom>
          <a:noFill/>
          <a:ln w="9525">
            <a:noFill/>
          </a:ln>
        </p:spPr>
        <p:txBody>
          <a:bodyPr wrap="square" anchor="t">
            <a:spAutoFit/>
          </a:bodyPr>
          <a:lstStyle/>
          <a:p>
            <a:pPr lvl="0" indent="0"/>
            <a:r>
              <a:rPr lang="en-US" altLang="zh-CN" sz="2800" b="1" dirty="0" smtClean="0">
                <a:latin typeface="微软雅黑" panose="020B0503020204020204" charset="-122"/>
                <a:ea typeface="微软雅黑" panose="020B0503020204020204" charset="-122"/>
              </a:rPr>
              <a:t>2.2.1</a:t>
            </a:r>
            <a:r>
              <a:rPr lang="en-US" altLang="zh-CN" sz="2200" b="1" dirty="0" smtClean="0">
                <a:latin typeface="微软雅黑" panose="020B0503020204020204" charset="-122"/>
                <a:ea typeface="微软雅黑" panose="020B0503020204020204" charset="-122"/>
              </a:rPr>
              <a:t> </a:t>
            </a:r>
            <a:r>
              <a:rPr lang="zh-CN" altLang="en-US" sz="2800" b="1" dirty="0">
                <a:latin typeface="微软雅黑" panose="020B0503020204020204" charset="-122"/>
                <a:ea typeface="微软雅黑" panose="020B0503020204020204" charset="-122"/>
              </a:rPr>
              <a:t>工作业绩</a:t>
            </a:r>
            <a:r>
              <a:rPr lang="en-US" altLang="zh-CN" sz="2400" b="1" dirty="0" smtClean="0">
                <a:latin typeface="微软雅黑" panose="020B0503020204020204" charset="-122"/>
                <a:ea typeface="微软雅黑" panose="020B0503020204020204" charset="-122"/>
              </a:rPr>
              <a:t>-</a:t>
            </a:r>
            <a:r>
              <a:rPr lang="zh-CN" altLang="en-US" sz="2400" b="1" dirty="0" smtClean="0">
                <a:latin typeface="微软雅黑" panose="020B0503020204020204" charset="-122"/>
                <a:ea typeface="微软雅黑" panose="020B0503020204020204" charset="-122"/>
              </a:rPr>
              <a:t>科研成果</a:t>
            </a:r>
            <a:endParaRPr lang="zh-CN" altLang="zh-CN" sz="2400" b="1" dirty="0">
              <a:latin typeface="微软雅黑" panose="020B0503020204020204" charset="-122"/>
              <a:ea typeface="微软雅黑" panose="020B0503020204020204" charset="-122"/>
            </a:endParaRPr>
          </a:p>
        </p:txBody>
      </p:sp>
      <p:sp>
        <p:nvSpPr>
          <p:cNvPr id="18438" name="文本框 11"/>
          <p:cNvSpPr txBox="1"/>
          <p:nvPr/>
        </p:nvSpPr>
        <p:spPr>
          <a:xfrm>
            <a:off x="5803900" y="1362075"/>
            <a:ext cx="2368550" cy="503238"/>
          </a:xfrm>
          <a:prstGeom prst="rect">
            <a:avLst/>
          </a:prstGeom>
          <a:noFill/>
          <a:ln w="9525">
            <a:noFill/>
          </a:ln>
        </p:spPr>
        <p:txBody>
          <a:bodyPr wrap="square" anchor="t">
            <a:spAutoFit/>
          </a:bodyPr>
          <a:lstStyle/>
          <a:p>
            <a:pPr lvl="0" indent="0">
              <a:lnSpc>
                <a:spcPct val="150000"/>
              </a:lnSpc>
            </a:pPr>
            <a:endParaRPr lang="zh-CN" altLang="en-US">
              <a:latin typeface="Arial" panose="020B0604020202020204" pitchFamily="34" charset="0"/>
              <a:ea typeface="宋体" panose="02010600030101010101" pitchFamily="2" charset="-122"/>
            </a:endParaRPr>
          </a:p>
        </p:txBody>
      </p:sp>
      <p:grpSp>
        <p:nvGrpSpPr>
          <p:cNvPr id="3" name="组合 5"/>
          <p:cNvGrpSpPr/>
          <p:nvPr/>
        </p:nvGrpSpPr>
        <p:grpSpPr>
          <a:xfrm>
            <a:off x="323215" y="6553835"/>
            <a:ext cx="8567420" cy="304800"/>
            <a:chOff x="509" y="10321"/>
            <a:chExt cx="13492" cy="480"/>
          </a:xfrm>
        </p:grpSpPr>
        <p:cxnSp>
          <p:nvCxnSpPr>
            <p:cNvPr id="2" name="直接连接符 1"/>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4" name="组合 14338"/>
            <p:cNvGrpSpPr/>
            <p:nvPr/>
          </p:nvGrpSpPr>
          <p:grpSpPr>
            <a:xfrm>
              <a:off x="5200" y="10321"/>
              <a:ext cx="3999" cy="480"/>
              <a:chOff x="0" y="0"/>
              <a:chExt cx="3999" cy="480"/>
            </a:xfrm>
          </p:grpSpPr>
          <p:sp>
            <p:nvSpPr>
              <p:cNvPr id="14340"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graphicFrame>
        <p:nvGraphicFramePr>
          <p:cNvPr id="11" name="表格 10"/>
          <p:cNvGraphicFramePr>
            <a:graphicFrameLocks noGrp="1"/>
          </p:cNvGraphicFramePr>
          <p:nvPr/>
        </p:nvGraphicFramePr>
        <p:xfrm>
          <a:off x="285721" y="928671"/>
          <a:ext cx="8572560" cy="5667976"/>
        </p:xfrm>
        <a:graphic>
          <a:graphicData uri="http://schemas.openxmlformats.org/drawingml/2006/table">
            <a:tbl>
              <a:tblPr/>
              <a:tblGrid>
                <a:gridCol w="918488"/>
                <a:gridCol w="3786530"/>
                <a:gridCol w="2489810"/>
                <a:gridCol w="1377732"/>
              </a:tblGrid>
              <a:tr h="718444">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时间</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名            称</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刊物等级</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合（独）著</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55971">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201</a:t>
                      </a:r>
                      <a:r>
                        <a:rPr kumimoji="0" lang="en-US" altLang="zh-CN" sz="1800" b="1" i="0" u="none" strike="noStrike" cap="none" normalizeH="0" baseline="0" dirty="0" smtClean="0">
                          <a:ln>
                            <a:noFill/>
                          </a:ln>
                          <a:solidFill>
                            <a:schemeClr val="tx1"/>
                          </a:solidFill>
                          <a:effectLst/>
                          <a:latin typeface="微软雅黑" pitchFamily="34" charset="-122"/>
                          <a:ea typeface="微软雅黑" pitchFamily="34" charset="-122"/>
                        </a:rPr>
                        <a:t>6</a:t>
                      </a:r>
                      <a:endPar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4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福禄培尔体育教育观对我国社区儿童体育发展的启示</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体育文化导刊</a:t>
                      </a:r>
                    </a:p>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中文核心</a:t>
                      </a:r>
                      <a:endPar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第一作者</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656">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201</a:t>
                      </a:r>
                      <a:r>
                        <a:rPr kumimoji="0" lang="en-US" altLang="zh-CN" sz="1800" b="1" i="0" u="none" strike="noStrike" cap="none" normalizeH="0" baseline="0" dirty="0" smtClean="0">
                          <a:ln>
                            <a:noFill/>
                          </a:ln>
                          <a:solidFill>
                            <a:schemeClr val="tx1"/>
                          </a:solidFill>
                          <a:effectLst/>
                          <a:latin typeface="微软雅黑" pitchFamily="34" charset="-122"/>
                          <a:ea typeface="微软雅黑" pitchFamily="34" charset="-122"/>
                        </a:rPr>
                        <a:t>7</a:t>
                      </a:r>
                      <a:endPar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4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高教园区体育资源共享面临的困境及超越</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科教文汇</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第一作者</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18928">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201</a:t>
                      </a:r>
                      <a:r>
                        <a:rPr kumimoji="0" lang="en-US" altLang="zh-CN" sz="1800" b="1" i="0" u="none" strike="noStrike" cap="none" normalizeH="0" baseline="0" dirty="0" smtClean="0">
                          <a:ln>
                            <a:noFill/>
                          </a:ln>
                          <a:solidFill>
                            <a:schemeClr val="tx1"/>
                          </a:solidFill>
                          <a:effectLst/>
                          <a:latin typeface="微软雅黑" pitchFamily="34" charset="-122"/>
                          <a:ea typeface="微软雅黑" pitchFamily="34" charset="-122"/>
                        </a:rPr>
                        <a:t>7</a:t>
                      </a:r>
                      <a:endPar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400" b="1" i="0" u="none" strike="noStrike" cap="none" normalizeH="0" baseline="0" dirty="0" smtClean="0">
                          <a:ln>
                            <a:noFill/>
                          </a:ln>
                          <a:solidFill>
                            <a:schemeClr val="tx1"/>
                          </a:solidFill>
                          <a:effectLst/>
                          <a:latin typeface="微软雅黑" pitchFamily="34" charset="-122"/>
                          <a:ea typeface="微软雅黑" pitchFamily="34" charset="-122"/>
                        </a:rPr>
                        <a:t>水利类专业大学生体育消费行为与消费心理预期探讨分析</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体育科技</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第一作者</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95611">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2013</a:t>
                      </a: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defRPr/>
                      </a:pPr>
                      <a:r>
                        <a:rPr kumimoji="0" lang="en-US" altLang="zh-CN"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a:t>
                      </a: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大学体育与健康学程</a:t>
                      </a:r>
                      <a:r>
                        <a:rPr kumimoji="0" lang="en-US" altLang="zh-CN"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a:t>
                      </a:r>
                      <a:endPar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endParaRPr>
                    </a:p>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endParaRPr kumimoji="0" lang="zh-CN" altLang="en-US" sz="1400" b="1" i="0" u="none" strike="noStrike" cap="none" normalizeH="0" baseline="0" dirty="0" smtClean="0">
                        <a:ln>
                          <a:noFill/>
                        </a:ln>
                        <a:solidFill>
                          <a:schemeClr val="tx1"/>
                        </a:solidFill>
                        <a:effectLst/>
                        <a:latin typeface="微软雅黑" pitchFamily="34" charset="-122"/>
                        <a:ea typeface="微软雅黑" pitchFamily="34"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defRPr/>
                      </a:pPr>
                      <a:endParaRPr kumimoji="0" lang="en-US" altLang="zh-CN"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endParaRPr>
                    </a:p>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defRPr/>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合肥工业大学出版社</a:t>
                      </a:r>
                    </a:p>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endPar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chemeClr val="tx1"/>
                          </a:solidFill>
                          <a:effectLst/>
                          <a:latin typeface="微软雅黑" pitchFamily="34" charset="-122"/>
                          <a:ea typeface="微软雅黑" pitchFamily="34" charset="-122"/>
                        </a:rPr>
                        <a:t>参编</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9537">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en-US" altLang="zh-CN" sz="1800" b="1" i="0" u="none" strike="noStrike" cap="none" normalizeH="0" baseline="0" dirty="0" smtClean="0">
                          <a:ln>
                            <a:noFill/>
                          </a:ln>
                          <a:solidFill>
                            <a:srgbClr val="7030A0"/>
                          </a:solidFill>
                          <a:effectLst/>
                          <a:latin typeface="微软雅黑" pitchFamily="34" charset="-122"/>
                          <a:ea typeface="微软雅黑" pitchFamily="34" charset="-122"/>
                        </a:rPr>
                        <a:t>2011</a:t>
                      </a:r>
                      <a:endParaRPr kumimoji="0" lang="zh-CN" altLang="en-US" sz="1800" b="1" i="0" u="none" strike="noStrike" cap="none" normalizeH="0" baseline="0" dirty="0" smtClean="0">
                        <a:ln>
                          <a:noFill/>
                        </a:ln>
                        <a:solidFill>
                          <a:srgbClr val="7030A0"/>
                        </a:solidFill>
                        <a:effectLst/>
                        <a:latin typeface="微软雅黑" pitchFamily="34" charset="-122"/>
                        <a:ea typeface="微软雅黑" pitchFamily="34" charset="-122"/>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defRPr/>
                      </a:pPr>
                      <a:r>
                        <a:rPr lang="zh-CN" altLang="en-US" sz="1400" b="1" dirty="0" smtClean="0">
                          <a:solidFill>
                            <a:srgbClr val="7030A0"/>
                          </a:solidFill>
                          <a:latin typeface="微软雅黑" pitchFamily="34" charset="-122"/>
                          <a:ea typeface="微软雅黑" pitchFamily="34" charset="-122"/>
                        </a:rPr>
                        <a:t>201</a:t>
                      </a:r>
                      <a:r>
                        <a:rPr lang="en-US" altLang="zh-CN" sz="1400" b="1" dirty="0" smtClean="0">
                          <a:solidFill>
                            <a:srgbClr val="7030A0"/>
                          </a:solidFill>
                          <a:latin typeface="微软雅黑" pitchFamily="34" charset="-122"/>
                          <a:ea typeface="微软雅黑" pitchFamily="34" charset="-122"/>
                        </a:rPr>
                        <a:t>1</a:t>
                      </a:r>
                      <a:r>
                        <a:rPr lang="zh-CN" altLang="en-US" sz="1400" b="1" dirty="0" smtClean="0">
                          <a:solidFill>
                            <a:srgbClr val="7030A0"/>
                          </a:solidFill>
                          <a:latin typeface="微软雅黑" pitchFamily="34" charset="-122"/>
                          <a:ea typeface="微软雅黑" pitchFamily="34" charset="-122"/>
                        </a:rPr>
                        <a:t>年主持校科研项目“中日体质健康测定标准的比较研究”</a:t>
                      </a:r>
                      <a:r>
                        <a:rPr lang="en-US" altLang="zh-CN" sz="1400" b="1" dirty="0" smtClean="0">
                          <a:solidFill>
                            <a:srgbClr val="7030A0"/>
                          </a:solidFill>
                          <a:latin typeface="微软雅黑" pitchFamily="34" charset="-122"/>
                          <a:ea typeface="微软雅黑" pitchFamily="34" charset="-122"/>
                        </a:rPr>
                        <a:t>2011HGQC1026</a:t>
                      </a:r>
                      <a:endParaRPr lang="zh-CN" altLang="en-US" sz="1400" b="1" dirty="0" smtClean="0">
                        <a:solidFill>
                          <a:srgbClr val="7030A0"/>
                        </a:solidFill>
                        <a:latin typeface="微软雅黑" pitchFamily="34" charset="-122"/>
                        <a:ea typeface="微软雅黑" pitchFamily="34" charset="-122"/>
                      </a:endParaRPr>
                    </a:p>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endParaRPr kumimoji="0" lang="zh-CN" altLang="en-US" sz="1400" b="1" i="0" u="none" strike="noStrike" cap="none" normalizeH="0" baseline="0" dirty="0" smtClean="0">
                        <a:ln>
                          <a:noFill/>
                        </a:ln>
                        <a:solidFill>
                          <a:srgbClr val="7030A0"/>
                        </a:solidFill>
                        <a:effectLst/>
                        <a:latin typeface="微软雅黑" pitchFamily="34" charset="-122"/>
                        <a:ea typeface="微软雅黑" pitchFamily="34"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rgbClr val="7030A0"/>
                          </a:solidFill>
                          <a:effectLst/>
                          <a:latin typeface="微软雅黑" pitchFamily="34" charset="-122"/>
                          <a:ea typeface="微软雅黑" pitchFamily="34" charset="-122"/>
                        </a:rPr>
                        <a:t>青年创新项目</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rgbClr val="7030A0"/>
                          </a:solidFill>
                          <a:effectLst/>
                          <a:latin typeface="微软雅黑" pitchFamily="34" charset="-122"/>
                          <a:ea typeface="微软雅黑" pitchFamily="34" charset="-122"/>
                        </a:rPr>
                        <a:t>主持</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5851">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en-US" altLang="zh-CN" sz="1800" b="1" i="0" u="none" strike="noStrike" cap="none" normalizeH="0" baseline="0" dirty="0" smtClean="0">
                          <a:ln>
                            <a:noFill/>
                          </a:ln>
                          <a:solidFill>
                            <a:srgbClr val="7030A0"/>
                          </a:solidFill>
                          <a:effectLst/>
                          <a:latin typeface="微软雅黑" pitchFamily="34" charset="-122"/>
                          <a:ea typeface="微软雅黑" pitchFamily="34" charset="-122"/>
                        </a:rPr>
                        <a:t>2014</a:t>
                      </a:r>
                      <a:endParaRPr kumimoji="0" lang="zh-CN" altLang="en-US" sz="1800" b="1" i="0" u="none" strike="noStrike" cap="none" normalizeH="0" baseline="0" dirty="0" smtClean="0">
                        <a:ln>
                          <a:noFill/>
                        </a:ln>
                        <a:solidFill>
                          <a:srgbClr val="7030A0"/>
                        </a:solidFill>
                        <a:effectLst/>
                        <a:latin typeface="微软雅黑" pitchFamily="34" charset="-122"/>
                        <a:ea typeface="微软雅黑" pitchFamily="34" charset="-122"/>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eaLnBrk="0" hangingPunct="0"/>
                      <a:r>
                        <a:rPr lang="zh-CN" altLang="en-US" sz="1400" b="1" dirty="0" smtClean="0">
                          <a:solidFill>
                            <a:srgbClr val="7030A0"/>
                          </a:solidFill>
                          <a:latin typeface="微软雅黑" pitchFamily="34" charset="-122"/>
                          <a:ea typeface="微软雅黑" pitchFamily="34" charset="-122"/>
                          <a:cs typeface="Times New Roman" pitchFamily="18" charset="0"/>
                        </a:rPr>
                        <a:t>20</a:t>
                      </a:r>
                      <a:r>
                        <a:rPr lang="zh-CN" altLang="en-US" sz="1400" b="1" dirty="0" smtClean="0">
                          <a:solidFill>
                            <a:srgbClr val="7030A0"/>
                          </a:solidFill>
                          <a:latin typeface="微软雅黑" pitchFamily="34" charset="-122"/>
                          <a:ea typeface="微软雅黑" pitchFamily="34" charset="-122"/>
                        </a:rPr>
                        <a:t>1</a:t>
                      </a:r>
                      <a:r>
                        <a:rPr lang="en-US" altLang="zh-CN" sz="1400" b="1" dirty="0" smtClean="0">
                          <a:solidFill>
                            <a:srgbClr val="7030A0"/>
                          </a:solidFill>
                          <a:latin typeface="微软雅黑" pitchFamily="34" charset="-122"/>
                          <a:ea typeface="微软雅黑" pitchFamily="34" charset="-122"/>
                        </a:rPr>
                        <a:t>4</a:t>
                      </a:r>
                      <a:r>
                        <a:rPr lang="zh-CN" altLang="en-US" sz="1400" b="1" dirty="0" smtClean="0">
                          <a:solidFill>
                            <a:srgbClr val="7030A0"/>
                          </a:solidFill>
                          <a:latin typeface="微软雅黑" pitchFamily="34" charset="-122"/>
                          <a:ea typeface="微软雅黑" pitchFamily="34" charset="-122"/>
                        </a:rPr>
                        <a:t>年参与省教育厅教研项目“</a:t>
                      </a:r>
                      <a:r>
                        <a:rPr lang="zh-CN" altLang="en-US" sz="1400" b="1" dirty="0" smtClean="0">
                          <a:solidFill>
                            <a:srgbClr val="7030A0"/>
                          </a:solidFill>
                          <a:latin typeface="微软雅黑" pitchFamily="34" charset="-122"/>
                          <a:ea typeface="微软雅黑" pitchFamily="34" charset="-122"/>
                          <a:cs typeface="Times New Roman" pitchFamily="18" charset="0"/>
                        </a:rPr>
                        <a:t>普通高校艺</a:t>
                      </a:r>
                      <a:endParaRPr lang="en-US" altLang="zh-CN" sz="1400" b="1" dirty="0" smtClean="0">
                        <a:solidFill>
                          <a:srgbClr val="7030A0"/>
                        </a:solidFill>
                        <a:latin typeface="微软雅黑" pitchFamily="34" charset="-122"/>
                        <a:ea typeface="微软雅黑" pitchFamily="34" charset="-122"/>
                        <a:cs typeface="Times New Roman" pitchFamily="18" charset="0"/>
                      </a:endParaRPr>
                    </a:p>
                    <a:p>
                      <a:pPr algn="ctr" eaLnBrk="0" hangingPunct="0"/>
                      <a:r>
                        <a:rPr lang="zh-CN" altLang="en-US" sz="1400" b="1" dirty="0" smtClean="0">
                          <a:solidFill>
                            <a:srgbClr val="7030A0"/>
                          </a:solidFill>
                          <a:latin typeface="微软雅黑" pitchFamily="34" charset="-122"/>
                          <a:ea typeface="微软雅黑" pitchFamily="34" charset="-122"/>
                          <a:cs typeface="Times New Roman" pitchFamily="18" charset="0"/>
                        </a:rPr>
                        <a:t>术体育课程网络教学资源的建</a:t>
                      </a:r>
                      <a:r>
                        <a:rPr lang="en-US" altLang="zh-CN" sz="1400" b="1" dirty="0" smtClean="0">
                          <a:solidFill>
                            <a:srgbClr val="7030A0"/>
                          </a:solidFill>
                          <a:latin typeface="微软雅黑" pitchFamily="34" charset="-122"/>
                          <a:ea typeface="微软雅黑" pitchFamily="34" charset="-122"/>
                        </a:rPr>
                        <a:t>2014jyxm035</a:t>
                      </a:r>
                      <a:endParaRPr lang="zh-CN" altLang="en-US" sz="1400" b="1" dirty="0" smtClean="0">
                        <a:solidFill>
                          <a:srgbClr val="7030A0"/>
                        </a:solidFill>
                        <a:latin typeface="微软雅黑" pitchFamily="34" charset="-122"/>
                        <a:ea typeface="微软雅黑" pitchFamily="34" charset="-122"/>
                        <a:cs typeface="Times New Roman" pitchFamily="18" charset="0"/>
                      </a:endParaRPr>
                    </a:p>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endParaRPr kumimoji="0" lang="zh-CN" altLang="en-US" sz="1400" b="1" i="0" u="none" strike="noStrike" cap="none" normalizeH="0" baseline="0" dirty="0" smtClean="0">
                        <a:ln>
                          <a:noFill/>
                        </a:ln>
                        <a:solidFill>
                          <a:srgbClr val="7030A0"/>
                        </a:solidFill>
                        <a:effectLst/>
                        <a:latin typeface="微软雅黑" pitchFamily="34" charset="-122"/>
                        <a:ea typeface="微软雅黑" pitchFamily="34"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rgbClr val="7030A0"/>
                          </a:solidFill>
                          <a:effectLst/>
                          <a:latin typeface="Arial" pitchFamily="34" charset="0"/>
                          <a:ea typeface="宋体" pitchFamily="2" charset="-122"/>
                        </a:rPr>
                        <a:t>省级一般</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rgbClr val="7030A0"/>
                          </a:solidFill>
                          <a:effectLst/>
                          <a:latin typeface="Arial" pitchFamily="34" charset="0"/>
                          <a:ea typeface="宋体" pitchFamily="2" charset="-122"/>
                        </a:rPr>
                        <a:t>参研</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5851">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en-US" altLang="zh-CN" sz="1800" b="1" i="0" u="none" strike="noStrike" cap="none" normalizeH="0" baseline="0" dirty="0" smtClean="0">
                          <a:ln>
                            <a:noFill/>
                          </a:ln>
                          <a:solidFill>
                            <a:srgbClr val="7030A0"/>
                          </a:solidFill>
                          <a:effectLst/>
                          <a:latin typeface="微软雅黑" pitchFamily="34" charset="-122"/>
                          <a:ea typeface="微软雅黑" pitchFamily="34" charset="-122"/>
                        </a:rPr>
                        <a:t>2016</a:t>
                      </a:r>
                      <a:endParaRPr kumimoji="0" lang="zh-CN" altLang="en-US" sz="1800" b="1" i="0" u="none" strike="noStrike" cap="none" normalizeH="0" baseline="0" dirty="0" smtClean="0">
                        <a:ln>
                          <a:noFill/>
                        </a:ln>
                        <a:solidFill>
                          <a:srgbClr val="7030A0"/>
                        </a:solidFill>
                        <a:effectLst/>
                        <a:latin typeface="微软雅黑" pitchFamily="34" charset="-122"/>
                        <a:ea typeface="微软雅黑" pitchFamily="34" charset="-122"/>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defRPr/>
                      </a:pPr>
                      <a:r>
                        <a:rPr lang="zh-CN" altLang="en-US" sz="1400" b="1" dirty="0" smtClean="0">
                          <a:solidFill>
                            <a:srgbClr val="7030A0"/>
                          </a:solidFill>
                          <a:latin typeface="微软雅黑" pitchFamily="34" charset="-122"/>
                          <a:ea typeface="微软雅黑" pitchFamily="34" charset="-122"/>
                          <a:cs typeface="Times New Roman" pitchFamily="18" charset="0"/>
                        </a:rPr>
                        <a:t>20</a:t>
                      </a:r>
                      <a:r>
                        <a:rPr lang="zh-CN" altLang="en-US" sz="1400" b="1" dirty="0" smtClean="0">
                          <a:solidFill>
                            <a:srgbClr val="7030A0"/>
                          </a:solidFill>
                          <a:latin typeface="微软雅黑" pitchFamily="34" charset="-122"/>
                          <a:ea typeface="微软雅黑" pitchFamily="34" charset="-122"/>
                        </a:rPr>
                        <a:t>1</a:t>
                      </a:r>
                      <a:r>
                        <a:rPr lang="en-US" altLang="zh-CN" sz="1400" b="1" dirty="0" smtClean="0">
                          <a:solidFill>
                            <a:srgbClr val="7030A0"/>
                          </a:solidFill>
                          <a:latin typeface="微软雅黑" pitchFamily="34" charset="-122"/>
                          <a:ea typeface="微软雅黑" pitchFamily="34" charset="-122"/>
                        </a:rPr>
                        <a:t>6</a:t>
                      </a:r>
                      <a:r>
                        <a:rPr lang="zh-CN" altLang="en-US" sz="1400" b="1" dirty="0" smtClean="0">
                          <a:solidFill>
                            <a:srgbClr val="7030A0"/>
                          </a:solidFill>
                          <a:latin typeface="微软雅黑" pitchFamily="34" charset="-122"/>
                          <a:ea typeface="微软雅黑" pitchFamily="34" charset="-122"/>
                        </a:rPr>
                        <a:t>年主持校教研项目“课程规划研究”</a:t>
                      </a:r>
                      <a:r>
                        <a:rPr lang="en-US" altLang="zh-CN" sz="1400" b="1" dirty="0" smtClean="0">
                          <a:solidFill>
                            <a:srgbClr val="7030A0"/>
                          </a:solidFill>
                          <a:latin typeface="微软雅黑" pitchFamily="34" charset="-122"/>
                          <a:ea typeface="微软雅黑" pitchFamily="34" charset="-122"/>
                        </a:rPr>
                        <a:t>XJIKC201625</a:t>
                      </a:r>
                      <a:endParaRPr lang="zh-CN" altLang="en-US" sz="1400" b="1" dirty="0" smtClean="0">
                        <a:solidFill>
                          <a:srgbClr val="7030A0"/>
                        </a:solidFill>
                        <a:latin typeface="微软雅黑" pitchFamily="34" charset="-122"/>
                        <a:ea typeface="微软雅黑" pitchFamily="34" charset="-122"/>
                      </a:endParaRPr>
                    </a:p>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endParaRPr kumimoji="0" lang="zh-CN" altLang="en-US" sz="1400" b="1" i="0" u="none" strike="noStrike" cap="none" normalizeH="0" baseline="0" dirty="0" smtClean="0">
                        <a:ln>
                          <a:noFill/>
                        </a:ln>
                        <a:solidFill>
                          <a:srgbClr val="7030A0"/>
                        </a:solidFill>
                        <a:effectLst/>
                        <a:latin typeface="微软雅黑" pitchFamily="34" charset="-122"/>
                        <a:ea typeface="微软雅黑" pitchFamily="34"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rgbClr val="7030A0"/>
                          </a:solidFill>
                          <a:effectLst/>
                          <a:latin typeface="微软雅黑" pitchFamily="34" charset="-122"/>
                          <a:ea typeface="微软雅黑" pitchFamily="34" charset="-122"/>
                        </a:rPr>
                        <a:t>校级教研</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000000"/>
                        </a:buClr>
                        <a:buSzTx/>
                        <a:buFont typeface="Arial" pitchFamily="34" charset="0"/>
                        <a:buNone/>
                        <a:tabLst/>
                      </a:pPr>
                      <a:r>
                        <a:rPr kumimoji="0" lang="zh-CN" altLang="en-US" sz="1800" b="1" i="0" u="none" strike="noStrike" cap="none" normalizeH="0" baseline="0" dirty="0" smtClean="0">
                          <a:ln>
                            <a:noFill/>
                          </a:ln>
                          <a:solidFill>
                            <a:srgbClr val="7030A0"/>
                          </a:solidFill>
                          <a:effectLst/>
                          <a:latin typeface="微软雅黑" pitchFamily="34" charset="-122"/>
                          <a:ea typeface="微软雅黑" pitchFamily="34" charset="-122"/>
                        </a:rPr>
                        <a:t>主持</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386" name="文本框 5"/>
          <p:cNvSpPr txBox="1"/>
          <p:nvPr/>
        </p:nvSpPr>
        <p:spPr>
          <a:xfrm>
            <a:off x="322580" y="268605"/>
            <a:ext cx="6346825" cy="523220"/>
          </a:xfrm>
          <a:prstGeom prst="rect">
            <a:avLst/>
          </a:prstGeom>
          <a:noFill/>
          <a:ln w="9525">
            <a:noFill/>
          </a:ln>
        </p:spPr>
        <p:txBody>
          <a:bodyPr wrap="square" anchor="t">
            <a:spAutoFit/>
          </a:bodyPr>
          <a:lstStyle/>
          <a:p>
            <a:pPr lvl="0" indent="0"/>
            <a:r>
              <a:rPr lang="en-US" altLang="zh-CN" sz="2800" b="1" dirty="0" smtClean="0">
                <a:latin typeface="微软雅黑" panose="020B0503020204020204" charset="-122"/>
                <a:ea typeface="微软雅黑" panose="020B0503020204020204" charset="-122"/>
              </a:rPr>
              <a:t>2.</a:t>
            </a:r>
            <a:r>
              <a:rPr lang="en-US" altLang="zh-CN" sz="2200" b="1" dirty="0" smtClean="0">
                <a:latin typeface="微软雅黑" panose="020B0503020204020204" charset="-122"/>
                <a:ea typeface="微软雅黑" panose="020B0503020204020204" charset="-122"/>
              </a:rPr>
              <a:t>2.2</a:t>
            </a:r>
            <a:r>
              <a:rPr lang="zh-CN" altLang="en-US" sz="2800" b="1" dirty="0" smtClean="0">
                <a:latin typeface="微软雅黑" panose="020B0503020204020204" charset="-122"/>
                <a:ea typeface="微软雅黑" panose="020B0503020204020204" charset="-122"/>
              </a:rPr>
              <a:t>工作业绩</a:t>
            </a:r>
            <a:r>
              <a:rPr lang="en-US" altLang="zh-CN" sz="2800" b="1" dirty="0" smtClean="0">
                <a:latin typeface="微软雅黑" panose="020B0503020204020204" charset="-122"/>
                <a:ea typeface="微软雅黑" panose="020B0503020204020204" charset="-122"/>
              </a:rPr>
              <a:t>-</a:t>
            </a:r>
            <a:r>
              <a:rPr lang="zh-CN" altLang="en-US" sz="2400" b="1" dirty="0" smtClean="0">
                <a:latin typeface="微软雅黑" panose="020B0503020204020204" charset="-122"/>
                <a:ea typeface="微软雅黑" panose="020B0503020204020204" charset="-122"/>
              </a:rPr>
              <a:t>代表性学术成果</a:t>
            </a:r>
            <a:endParaRPr lang="en-US" altLang="zh-CN" sz="2400" b="1" dirty="0" smtClean="0">
              <a:latin typeface="微软雅黑" panose="020B0503020204020204" charset="-122"/>
              <a:ea typeface="微软雅黑" panose="020B0503020204020204" charset="-122"/>
            </a:endParaRPr>
          </a:p>
        </p:txBody>
      </p:sp>
      <p:sp>
        <p:nvSpPr>
          <p:cNvPr id="27" name="椭圆 26"/>
          <p:cNvSpPr/>
          <p:nvPr/>
        </p:nvSpPr>
        <p:spPr>
          <a:xfrm rot="11047877">
            <a:off x="5843588" y="5775325"/>
            <a:ext cx="122238" cy="1428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grpSp>
        <p:nvGrpSpPr>
          <p:cNvPr id="3" name="组合 41"/>
          <p:cNvGrpSpPr/>
          <p:nvPr/>
        </p:nvGrpSpPr>
        <p:grpSpPr>
          <a:xfrm>
            <a:off x="2786018" y="2857496"/>
            <a:ext cx="6357982" cy="464185"/>
            <a:chOff x="5535" y="2341"/>
            <a:chExt cx="8050" cy="731"/>
          </a:xfrm>
        </p:grpSpPr>
        <p:sp>
          <p:nvSpPr>
            <p:cNvPr id="24" name="椭圆 23"/>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grpSp>
          <p:nvGrpSpPr>
            <p:cNvPr id="6" name="组合 37"/>
            <p:cNvGrpSpPr/>
            <p:nvPr/>
          </p:nvGrpSpPr>
          <p:grpSpPr>
            <a:xfrm>
              <a:off x="5535" y="2341"/>
              <a:ext cx="8050" cy="533"/>
              <a:chOff x="5535" y="2341"/>
              <a:chExt cx="8050" cy="533"/>
            </a:xfrm>
          </p:grpSpPr>
          <p:cxnSp>
            <p:nvCxnSpPr>
              <p:cNvPr id="4" name="直接连接符 3"/>
              <p:cNvCxnSpPr/>
              <p:nvPr/>
            </p:nvCxnSpPr>
            <p:spPr>
              <a:xfrm>
                <a:off x="5535" y="2855"/>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395" name="文本框 11"/>
              <p:cNvSpPr txBox="1"/>
              <p:nvPr/>
            </p:nvSpPr>
            <p:spPr>
              <a:xfrm>
                <a:off x="5661" y="2341"/>
                <a:ext cx="7028" cy="533"/>
              </a:xfrm>
              <a:prstGeom prst="rect">
                <a:avLst/>
              </a:prstGeom>
              <a:noFill/>
              <a:ln w="9525">
                <a:noFill/>
              </a:ln>
            </p:spPr>
            <p:txBody>
              <a:bodyPr wrap="square" anchor="t">
                <a:spAutoFit/>
              </a:bodyPr>
              <a:lstStyle/>
              <a:p>
                <a:pPr lvl="0" indent="0"/>
                <a:endParaRPr lang="en-US" altLang="zh-CN" sz="1600" b="1" dirty="0">
                  <a:latin typeface="微软雅黑" panose="020B0503020204020204" charset="-122"/>
                  <a:ea typeface="微软雅黑" panose="020B0503020204020204" charset="-122"/>
                  <a:sym typeface="宋体" panose="02010600030101010101" pitchFamily="2" charset="-122"/>
                </a:endParaRPr>
              </a:p>
            </p:txBody>
          </p:sp>
        </p:grpSp>
      </p:grpSp>
      <p:grpSp>
        <p:nvGrpSpPr>
          <p:cNvPr id="11" name="组合 58"/>
          <p:cNvGrpSpPr/>
          <p:nvPr/>
        </p:nvGrpSpPr>
        <p:grpSpPr>
          <a:xfrm>
            <a:off x="500034" y="5929330"/>
            <a:ext cx="8000966" cy="430196"/>
            <a:chOff x="6135" y="1893"/>
            <a:chExt cx="9001" cy="1921"/>
          </a:xfrm>
        </p:grpSpPr>
        <p:sp>
          <p:nvSpPr>
            <p:cNvPr id="60" name="椭圆 5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12" name="组合 60"/>
            <p:cNvGrpSpPr/>
            <p:nvPr/>
          </p:nvGrpSpPr>
          <p:grpSpPr>
            <a:xfrm>
              <a:off x="6135" y="1893"/>
              <a:ext cx="9001" cy="1921"/>
              <a:chOff x="6135" y="1893"/>
              <a:chExt cx="9001" cy="1921"/>
            </a:xfrm>
          </p:grpSpPr>
          <p:cxnSp>
            <p:nvCxnSpPr>
              <p:cNvPr id="62" name="直接连接符 61"/>
              <p:cNvCxnSpPr/>
              <p:nvPr/>
            </p:nvCxnSpPr>
            <p:spPr>
              <a:xfrm>
                <a:off x="6274" y="3807"/>
                <a:ext cx="8862" cy="7"/>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415" name="文本框 62"/>
              <p:cNvSpPr txBox="1"/>
              <p:nvPr/>
            </p:nvSpPr>
            <p:spPr>
              <a:xfrm>
                <a:off x="6135" y="1893"/>
                <a:ext cx="8760" cy="582"/>
              </a:xfrm>
              <a:prstGeom prst="rect">
                <a:avLst/>
              </a:prstGeom>
              <a:noFill/>
              <a:ln w="9525">
                <a:noFill/>
              </a:ln>
            </p:spPr>
            <p:txBody>
              <a:bodyPr wrap="square" anchor="t">
                <a:spAutoFit/>
              </a:bodyPr>
              <a:lstStyle/>
              <a:p>
                <a:pPr lvl="0" indent="0"/>
                <a:r>
                  <a:rPr lang="en-US" altLang="zh-CN" dirty="0">
                    <a:latin typeface="微软雅黑" panose="020B0503020204020204" charset="-122"/>
                    <a:ea typeface="微软雅黑" panose="020B0503020204020204" charset="-122"/>
                  </a:rPr>
                  <a:t>    </a:t>
                </a:r>
                <a:endParaRPr lang="zh-CN" altLang="en-US" sz="1600" dirty="0">
                  <a:latin typeface="Arial" panose="020B0604020202020204" pitchFamily="34" charset="0"/>
                  <a:ea typeface="宋体" panose="02010600030101010101" pitchFamily="2" charset="-122"/>
                </a:endParaRPr>
              </a:p>
            </p:txBody>
          </p:sp>
        </p:grpSp>
      </p:grpSp>
      <p:grpSp>
        <p:nvGrpSpPr>
          <p:cNvPr id="15" name="组合 5"/>
          <p:cNvGrpSpPr/>
          <p:nvPr/>
        </p:nvGrpSpPr>
        <p:grpSpPr>
          <a:xfrm>
            <a:off x="323215" y="6553835"/>
            <a:ext cx="8567420" cy="304800"/>
            <a:chOff x="509" y="10321"/>
            <a:chExt cx="13492" cy="480"/>
          </a:xfrm>
        </p:grpSpPr>
        <p:cxnSp>
          <p:nvCxnSpPr>
            <p:cNvPr id="2" name="直接连接符 1"/>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6" name="组合 14338"/>
            <p:cNvGrpSpPr/>
            <p:nvPr/>
          </p:nvGrpSpPr>
          <p:grpSpPr>
            <a:xfrm>
              <a:off x="5200" y="10321"/>
              <a:ext cx="3999" cy="480"/>
              <a:chOff x="0" y="0"/>
              <a:chExt cx="3999" cy="480"/>
            </a:xfrm>
          </p:grpSpPr>
          <p:sp>
            <p:nvSpPr>
              <p:cNvPr id="7"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sp>
        <p:nvSpPr>
          <p:cNvPr id="9" name="文本框 57"/>
          <p:cNvSpPr txBox="1"/>
          <p:nvPr/>
        </p:nvSpPr>
        <p:spPr>
          <a:xfrm>
            <a:off x="2786050" y="4143380"/>
            <a:ext cx="5500726" cy="3293209"/>
          </a:xfrm>
          <a:prstGeom prst="rect">
            <a:avLst/>
          </a:prstGeom>
          <a:noFill/>
          <a:ln w="9525">
            <a:noFill/>
          </a:ln>
        </p:spPr>
        <p:txBody>
          <a:bodyPr wrap="square" anchor="t">
            <a:spAutoFit/>
          </a:bodyPr>
          <a:lstStyle/>
          <a:p>
            <a:pPr lvl="0"/>
            <a:r>
              <a:rPr lang="zh-CN" altLang="en-US" sz="2000" b="1" dirty="0" smtClean="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福</a:t>
            </a:r>
            <a:r>
              <a:rPr lang="zh-CN" altLang="en-US" sz="2000" b="1" dirty="0" smtClean="0">
                <a:latin typeface="微软雅黑" pitchFamily="34" charset="-122"/>
                <a:ea typeface="微软雅黑" pitchFamily="34" charset="-122"/>
              </a:rPr>
              <a:t>禄</a:t>
            </a:r>
            <a:r>
              <a:rPr lang="zh-CN" altLang="en-US" sz="2000" b="1" dirty="0" smtClean="0">
                <a:latin typeface="微软雅黑" pitchFamily="34" charset="-122"/>
                <a:ea typeface="微软雅黑" pitchFamily="34" charset="-122"/>
              </a:rPr>
              <a:t>培尔是德国著名的教育理论家、实践家，是继卢梭、裴斯泰洛齐之后自然教育的代表人物，</a:t>
            </a:r>
            <a:r>
              <a:rPr lang="zh-CN" altLang="en-US" sz="2000" b="1" dirty="0" smtClean="0">
                <a:latin typeface="微软雅黑" pitchFamily="34" charset="-122"/>
                <a:ea typeface="微软雅黑" pitchFamily="34" charset="-122"/>
              </a:rPr>
              <a:t>文章</a:t>
            </a:r>
            <a:r>
              <a:rPr lang="zh-CN" altLang="en-US" sz="2000" b="1" dirty="0" smtClean="0">
                <a:latin typeface="微软雅黑" pitchFamily="34" charset="-122"/>
                <a:ea typeface="微软雅黑" pitchFamily="34" charset="-122"/>
              </a:rPr>
              <a:t>引入福禄培尔教育思想中的体育思想，改变传统体育思维模式，开启了体育思想新理论的探讨。</a:t>
            </a:r>
            <a:endParaRPr lang="en-US" altLang="zh-CN" sz="2000" b="1" dirty="0" smtClean="0">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endParaRPr lang="zh-CN" altLang="en-US" dirty="0">
              <a:latin typeface="Arial" panose="020B0604020202020204" pitchFamily="34" charset="0"/>
              <a:ea typeface="宋体" panose="02010600030101010101" pitchFamily="2" charset="-122"/>
            </a:endParaRPr>
          </a:p>
        </p:txBody>
      </p:sp>
      <p:sp>
        <p:nvSpPr>
          <p:cNvPr id="41" name="矩形 40"/>
          <p:cNvSpPr/>
          <p:nvPr/>
        </p:nvSpPr>
        <p:spPr>
          <a:xfrm>
            <a:off x="2643174" y="928670"/>
            <a:ext cx="5857916" cy="1908215"/>
          </a:xfrm>
          <a:prstGeom prst="rect">
            <a:avLst/>
          </a:prstGeom>
        </p:spPr>
        <p:txBody>
          <a:bodyPr wrap="square">
            <a:spAutoFit/>
          </a:bodyPr>
          <a:lstStyle/>
          <a:p>
            <a:r>
              <a:rPr lang="zh-CN" altLang="en-US" dirty="0" smtClean="0"/>
              <a:t>      </a:t>
            </a:r>
            <a:endParaRPr lang="en-US" altLang="zh-CN" dirty="0" smtClean="0"/>
          </a:p>
          <a:p>
            <a:r>
              <a:rPr lang="zh-CN" altLang="en-US" sz="2000" b="1" dirty="0" smtClean="0">
                <a:latin typeface="微软雅黑" pitchFamily="34" charset="-122"/>
                <a:ea typeface="微软雅黑" pitchFamily="34" charset="-122"/>
              </a:rPr>
              <a:t>   “福禄培尔体育教育观对我国社区儿童的发展启示”一文发表在国家体育总局体育文化发展中心主办的</a:t>
            </a:r>
            <a:r>
              <a:rPr lang="en-US" altLang="zh-CN" sz="2000" b="1" dirty="0" smtClean="0">
                <a:latin typeface="微软雅黑" pitchFamily="34" charset="-122"/>
                <a:ea typeface="微软雅黑" pitchFamily="34" charset="-122"/>
              </a:rPr>
              <a:t>《</a:t>
            </a:r>
            <a:r>
              <a:rPr lang="zh-CN" altLang="en-US" sz="2000" b="1" dirty="0" smtClean="0">
                <a:latin typeface="微软雅黑" pitchFamily="34" charset="-122"/>
                <a:ea typeface="微软雅黑" pitchFamily="34" charset="-122"/>
              </a:rPr>
              <a:t>体育文化导刊</a:t>
            </a:r>
            <a:r>
              <a:rPr lang="en-US" altLang="zh-CN" sz="2000" b="1" dirty="0" smtClean="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上，</a:t>
            </a:r>
            <a:r>
              <a:rPr lang="en-US" altLang="zh-CN" sz="2000" b="1" dirty="0" smtClean="0">
                <a:latin typeface="微软雅黑" pitchFamily="34" charset="-122"/>
                <a:ea typeface="微软雅黑" pitchFamily="34" charset="-122"/>
              </a:rPr>
              <a:t>CSSCI</a:t>
            </a:r>
            <a:r>
              <a:rPr lang="zh-CN" altLang="en-US" sz="2000" b="1" dirty="0" smtClean="0">
                <a:latin typeface="微软雅黑" pitchFamily="34" charset="-122"/>
                <a:ea typeface="微软雅黑" pitchFamily="34" charset="-122"/>
              </a:rPr>
              <a:t>南大核心期刊、北大核心期刊、综合影响因子</a:t>
            </a:r>
            <a:r>
              <a:rPr lang="en-US" altLang="zh-CN" sz="2000" b="1" dirty="0" smtClean="0">
                <a:latin typeface="微软雅黑" pitchFamily="34" charset="-122"/>
                <a:ea typeface="微软雅黑" pitchFamily="34" charset="-122"/>
              </a:rPr>
              <a:t>0.442</a:t>
            </a:r>
            <a:r>
              <a:rPr lang="zh-CN" altLang="en-US" sz="2000" b="1" dirty="0" smtClean="0">
                <a:latin typeface="微软雅黑" pitchFamily="34" charset="-122"/>
                <a:ea typeface="微软雅黑" pitchFamily="34" charset="-122"/>
              </a:rPr>
              <a:t>。</a:t>
            </a:r>
            <a:br>
              <a:rPr lang="zh-CN" altLang="en-US" sz="2000" b="1" dirty="0" smtClean="0">
                <a:latin typeface="微软雅黑" pitchFamily="34" charset="-122"/>
                <a:ea typeface="微软雅黑" pitchFamily="34" charset="-122"/>
              </a:rPr>
            </a:br>
            <a:endParaRPr lang="zh-CN" altLang="en-US" sz="2000" b="1" dirty="0">
              <a:latin typeface="微软雅黑" pitchFamily="34" charset="-122"/>
              <a:ea typeface="微软雅黑" pitchFamily="34" charset="-122"/>
            </a:endParaRPr>
          </a:p>
        </p:txBody>
      </p:sp>
      <p:sp>
        <p:nvSpPr>
          <p:cNvPr id="44" name="圆角矩形 43"/>
          <p:cNvSpPr/>
          <p:nvPr/>
        </p:nvSpPr>
        <p:spPr>
          <a:xfrm>
            <a:off x="857224" y="1357298"/>
            <a:ext cx="1209656" cy="1404932"/>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0" algn="ctr" fontAlgn="base"/>
            <a:r>
              <a:rPr lang="zh-CN" altLang="en-US" sz="2000" b="1" strike="noStrike" noProof="1" smtClean="0">
                <a:solidFill>
                  <a:schemeClr val="tx1"/>
                </a:solidFill>
                <a:latin typeface="微软雅黑" panose="020B0503020204020204" charset="-122"/>
                <a:ea typeface="微软雅黑" panose="020B0503020204020204" charset="-122"/>
                <a:sym typeface="+mn-ea"/>
              </a:rPr>
              <a:t>学术</a:t>
            </a:r>
            <a:endParaRPr lang="en-US" altLang="zh-CN" sz="2000" b="1" strike="noStrike" noProof="1" smtClean="0">
              <a:solidFill>
                <a:schemeClr val="tx1"/>
              </a:solidFill>
              <a:latin typeface="微软雅黑" panose="020B0503020204020204" charset="-122"/>
              <a:ea typeface="微软雅黑" panose="020B0503020204020204" charset="-122"/>
              <a:sym typeface="+mn-ea"/>
            </a:endParaRPr>
          </a:p>
          <a:p>
            <a:pPr lvl="0" indent="0" algn="ctr" fontAlgn="base"/>
            <a:r>
              <a:rPr lang="zh-CN" altLang="en-US" sz="2000" b="1" strike="noStrike" noProof="1" smtClean="0">
                <a:solidFill>
                  <a:schemeClr val="tx1"/>
                </a:solidFill>
                <a:latin typeface="微软雅黑" panose="020B0503020204020204" charset="-122"/>
                <a:ea typeface="微软雅黑" panose="020B0503020204020204" charset="-122"/>
                <a:sym typeface="+mn-ea"/>
              </a:rPr>
              <a:t>水平</a:t>
            </a:r>
            <a:endParaRPr lang="zh-CN" altLang="en-US" sz="2000" b="1" strike="noStrike" noProof="1">
              <a:solidFill>
                <a:schemeClr val="tx1"/>
              </a:solidFill>
              <a:latin typeface="微软雅黑" panose="020B0503020204020204" charset="-122"/>
              <a:ea typeface="微软雅黑" panose="020B0503020204020204" charset="-122"/>
              <a:sym typeface="+mn-ea"/>
            </a:endParaRPr>
          </a:p>
        </p:txBody>
      </p:sp>
      <p:sp>
        <p:nvSpPr>
          <p:cNvPr id="48" name="圆角矩形 47"/>
          <p:cNvSpPr/>
          <p:nvPr/>
        </p:nvSpPr>
        <p:spPr>
          <a:xfrm>
            <a:off x="928662" y="4500570"/>
            <a:ext cx="1214446" cy="1357322"/>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0" algn="ctr" fontAlgn="base"/>
            <a:r>
              <a:rPr lang="zh-CN" altLang="en-US" sz="2000" b="1" strike="noStrike" noProof="1" smtClean="0">
                <a:solidFill>
                  <a:schemeClr val="tx1"/>
                </a:solidFill>
                <a:latin typeface="微软雅黑" panose="020B0503020204020204" charset="-122"/>
                <a:ea typeface="微软雅黑" panose="020B0503020204020204" charset="-122"/>
                <a:sym typeface="+mn-ea"/>
              </a:rPr>
              <a:t>理论</a:t>
            </a:r>
            <a:endParaRPr lang="en-US" altLang="zh-CN" sz="2000" b="1" strike="noStrike" noProof="1" smtClean="0">
              <a:solidFill>
                <a:schemeClr val="tx1"/>
              </a:solidFill>
              <a:latin typeface="微软雅黑" panose="020B0503020204020204" charset="-122"/>
              <a:ea typeface="微软雅黑" panose="020B0503020204020204" charset="-122"/>
              <a:sym typeface="+mn-ea"/>
            </a:endParaRPr>
          </a:p>
          <a:p>
            <a:pPr lvl="0" indent="0" algn="ctr" fontAlgn="base"/>
            <a:r>
              <a:rPr lang="zh-CN" altLang="en-US" sz="2000" b="1" strike="noStrike" noProof="1" smtClean="0">
                <a:solidFill>
                  <a:schemeClr val="tx1"/>
                </a:solidFill>
                <a:latin typeface="微软雅黑" panose="020B0503020204020204" charset="-122"/>
                <a:ea typeface="微软雅黑" panose="020B0503020204020204" charset="-122"/>
                <a:sym typeface="+mn-ea"/>
              </a:rPr>
              <a:t>价值</a:t>
            </a:r>
            <a:endParaRPr lang="zh-CN" altLang="en-US" sz="2000" b="1" strike="noStrike" noProof="1">
              <a:solidFill>
                <a:schemeClr val="tx1"/>
              </a:solidFill>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415925" y="725488"/>
            <a:ext cx="7086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386" name="文本框 5"/>
          <p:cNvSpPr txBox="1"/>
          <p:nvPr/>
        </p:nvSpPr>
        <p:spPr>
          <a:xfrm>
            <a:off x="322580" y="268605"/>
            <a:ext cx="6346825" cy="521970"/>
          </a:xfrm>
          <a:prstGeom prst="rect">
            <a:avLst/>
          </a:prstGeom>
          <a:noFill/>
          <a:ln w="9525">
            <a:noFill/>
          </a:ln>
        </p:spPr>
        <p:txBody>
          <a:bodyPr wrap="square" anchor="t">
            <a:spAutoFit/>
          </a:bodyPr>
          <a:lstStyle/>
          <a:p>
            <a:pPr lvl="0" indent="0"/>
            <a:r>
              <a:rPr lang="en-US" altLang="zh-CN" sz="2800" b="1" dirty="0" smtClean="0">
                <a:latin typeface="微软雅黑" panose="020B0503020204020204" charset="-122"/>
                <a:ea typeface="微软雅黑" panose="020B0503020204020204" charset="-122"/>
              </a:rPr>
              <a:t>2.</a:t>
            </a:r>
            <a:r>
              <a:rPr lang="en-US" altLang="zh-CN" sz="2200" b="1" dirty="0" smtClean="0">
                <a:latin typeface="微软雅黑" panose="020B0503020204020204" charset="-122"/>
                <a:ea typeface="微软雅黑" panose="020B0503020204020204" charset="-122"/>
              </a:rPr>
              <a:t>2.3</a:t>
            </a:r>
            <a:r>
              <a:rPr lang="zh-CN" altLang="en-US" sz="2800" b="1" dirty="0" smtClean="0">
                <a:latin typeface="微软雅黑" panose="020B0503020204020204" charset="-122"/>
                <a:ea typeface="微软雅黑" panose="020B0503020204020204" charset="-122"/>
              </a:rPr>
              <a:t>工作业绩</a:t>
            </a:r>
            <a:r>
              <a:rPr lang="en-US" altLang="zh-CN" sz="2800" b="1" dirty="0" smtClean="0">
                <a:latin typeface="微软雅黑" panose="020B0503020204020204" charset="-122"/>
                <a:ea typeface="微软雅黑" panose="020B0503020204020204" charset="-122"/>
              </a:rPr>
              <a:t>-</a:t>
            </a:r>
            <a:r>
              <a:rPr lang="zh-CN" altLang="en-US" sz="2400" b="1" dirty="0" smtClean="0">
                <a:latin typeface="微软雅黑" panose="020B0503020204020204" charset="-122"/>
                <a:ea typeface="微软雅黑" panose="020B0503020204020204" charset="-122"/>
              </a:rPr>
              <a:t>代表性学术成果</a:t>
            </a:r>
            <a:endParaRPr lang="zh-CN" altLang="en-US" sz="2400" b="1" dirty="0">
              <a:latin typeface="微软雅黑" panose="020B0503020204020204" charset="-122"/>
              <a:ea typeface="微软雅黑" panose="020B0503020204020204" charset="-122"/>
            </a:endParaRPr>
          </a:p>
        </p:txBody>
      </p:sp>
      <p:sp>
        <p:nvSpPr>
          <p:cNvPr id="27" name="椭圆 26"/>
          <p:cNvSpPr/>
          <p:nvPr/>
        </p:nvSpPr>
        <p:spPr>
          <a:xfrm rot="11047877">
            <a:off x="5843588" y="5775325"/>
            <a:ext cx="122238" cy="1428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grpSp>
        <p:nvGrpSpPr>
          <p:cNvPr id="3" name="组合 41"/>
          <p:cNvGrpSpPr/>
          <p:nvPr/>
        </p:nvGrpSpPr>
        <p:grpSpPr>
          <a:xfrm>
            <a:off x="571472" y="2857496"/>
            <a:ext cx="8143932" cy="464185"/>
            <a:chOff x="5535" y="2341"/>
            <a:chExt cx="8322" cy="731"/>
          </a:xfrm>
        </p:grpSpPr>
        <p:sp>
          <p:nvSpPr>
            <p:cNvPr id="24" name="椭圆 23"/>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solidFill>
                  <a:schemeClr val="tx1"/>
                </a:solidFill>
              </a:endParaRPr>
            </a:p>
          </p:txBody>
        </p:sp>
        <p:grpSp>
          <p:nvGrpSpPr>
            <p:cNvPr id="6" name="组合 37"/>
            <p:cNvGrpSpPr/>
            <p:nvPr/>
          </p:nvGrpSpPr>
          <p:grpSpPr>
            <a:xfrm>
              <a:off x="5535" y="2341"/>
              <a:ext cx="8322" cy="531"/>
              <a:chOff x="5535" y="2341"/>
              <a:chExt cx="8322" cy="531"/>
            </a:xfrm>
          </p:grpSpPr>
          <p:cxnSp>
            <p:nvCxnSpPr>
              <p:cNvPr id="4" name="直接连接符 3"/>
              <p:cNvCxnSpPr/>
              <p:nvPr/>
            </p:nvCxnSpPr>
            <p:spPr>
              <a:xfrm>
                <a:off x="5535" y="2855"/>
                <a:ext cx="8050" cy="0"/>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395" name="文本框 11"/>
              <p:cNvSpPr txBox="1"/>
              <p:nvPr/>
            </p:nvSpPr>
            <p:spPr>
              <a:xfrm>
                <a:off x="5661" y="2341"/>
                <a:ext cx="8196" cy="531"/>
              </a:xfrm>
              <a:prstGeom prst="rect">
                <a:avLst/>
              </a:prstGeom>
              <a:noFill/>
              <a:ln w="9525">
                <a:noFill/>
              </a:ln>
            </p:spPr>
            <p:txBody>
              <a:bodyPr wrap="square" anchor="t">
                <a:spAutoFit/>
              </a:bodyPr>
              <a:lstStyle/>
              <a:p>
                <a:pPr lvl="0" indent="0"/>
                <a:endParaRPr lang="en-US" altLang="zh-CN" sz="1600" b="1" dirty="0">
                  <a:latin typeface="微软雅黑" panose="020B0503020204020204" charset="-122"/>
                  <a:ea typeface="微软雅黑" panose="020B0503020204020204" charset="-122"/>
                  <a:sym typeface="宋体" panose="02010600030101010101" pitchFamily="2" charset="-122"/>
                </a:endParaRPr>
              </a:p>
            </p:txBody>
          </p:sp>
        </p:grpSp>
      </p:grpSp>
      <p:grpSp>
        <p:nvGrpSpPr>
          <p:cNvPr id="8" name="组合 58"/>
          <p:cNvGrpSpPr/>
          <p:nvPr/>
        </p:nvGrpSpPr>
        <p:grpSpPr>
          <a:xfrm>
            <a:off x="500034" y="5929330"/>
            <a:ext cx="8000966" cy="430196"/>
            <a:chOff x="6135" y="1893"/>
            <a:chExt cx="9001" cy="1921"/>
          </a:xfrm>
        </p:grpSpPr>
        <p:sp>
          <p:nvSpPr>
            <p:cNvPr id="60" name="椭圆 59"/>
            <p:cNvSpPr/>
            <p:nvPr/>
          </p:nvSpPr>
          <p:spPr>
            <a:xfrm>
              <a:off x="12796" y="2618"/>
              <a:ext cx="381" cy="45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trike="noStrike" noProof="1"/>
            </a:p>
          </p:txBody>
        </p:sp>
        <p:grpSp>
          <p:nvGrpSpPr>
            <p:cNvPr id="10" name="组合 60"/>
            <p:cNvGrpSpPr/>
            <p:nvPr/>
          </p:nvGrpSpPr>
          <p:grpSpPr>
            <a:xfrm>
              <a:off x="6135" y="1893"/>
              <a:ext cx="9001" cy="1921"/>
              <a:chOff x="6135" y="1893"/>
              <a:chExt cx="9001" cy="1921"/>
            </a:xfrm>
          </p:grpSpPr>
          <p:cxnSp>
            <p:nvCxnSpPr>
              <p:cNvPr id="62" name="直接连接符 61"/>
              <p:cNvCxnSpPr/>
              <p:nvPr/>
            </p:nvCxnSpPr>
            <p:spPr>
              <a:xfrm>
                <a:off x="6274" y="3807"/>
                <a:ext cx="8862" cy="7"/>
              </a:xfrm>
              <a:prstGeom prst="line">
                <a:avLst/>
              </a:prstGeom>
              <a:noFill/>
              <a:ln w="38100">
                <a:solidFill>
                  <a:srgbClr val="A6A6A6"/>
                </a:solidFill>
              </a:ln>
            </p:spPr>
            <p:style>
              <a:lnRef idx="2">
                <a:schemeClr val="accent1">
                  <a:shade val="50000"/>
                </a:schemeClr>
              </a:lnRef>
              <a:fillRef idx="1">
                <a:schemeClr val="accent1"/>
              </a:fillRef>
              <a:effectRef idx="0">
                <a:schemeClr val="accent1"/>
              </a:effectRef>
              <a:fontRef idx="minor">
                <a:schemeClr val="lt1"/>
              </a:fontRef>
            </p:style>
          </p:cxnSp>
          <p:sp>
            <p:nvSpPr>
              <p:cNvPr id="16415" name="文本框 62"/>
              <p:cNvSpPr txBox="1"/>
              <p:nvPr/>
            </p:nvSpPr>
            <p:spPr>
              <a:xfrm>
                <a:off x="6135" y="1893"/>
                <a:ext cx="8760" cy="582"/>
              </a:xfrm>
              <a:prstGeom prst="rect">
                <a:avLst/>
              </a:prstGeom>
              <a:noFill/>
              <a:ln w="9525">
                <a:noFill/>
              </a:ln>
            </p:spPr>
            <p:txBody>
              <a:bodyPr wrap="square" anchor="t">
                <a:spAutoFit/>
              </a:bodyPr>
              <a:lstStyle/>
              <a:p>
                <a:pPr lvl="0" indent="0"/>
                <a:r>
                  <a:rPr lang="en-US" altLang="zh-CN" dirty="0">
                    <a:latin typeface="微软雅黑" panose="020B0503020204020204" charset="-122"/>
                    <a:ea typeface="微软雅黑" panose="020B0503020204020204" charset="-122"/>
                  </a:rPr>
                  <a:t>    </a:t>
                </a:r>
                <a:endParaRPr lang="zh-CN" altLang="en-US" sz="1600" dirty="0">
                  <a:latin typeface="Arial" panose="020B0604020202020204" pitchFamily="34" charset="0"/>
                  <a:ea typeface="宋体" panose="02010600030101010101" pitchFamily="2" charset="-122"/>
                </a:endParaRPr>
              </a:p>
            </p:txBody>
          </p:sp>
        </p:grpSp>
      </p:grpSp>
      <p:grpSp>
        <p:nvGrpSpPr>
          <p:cNvPr id="11" name="组合 5"/>
          <p:cNvGrpSpPr/>
          <p:nvPr/>
        </p:nvGrpSpPr>
        <p:grpSpPr>
          <a:xfrm>
            <a:off x="323215" y="6553835"/>
            <a:ext cx="8567420" cy="304800"/>
            <a:chOff x="509" y="10321"/>
            <a:chExt cx="13492" cy="480"/>
          </a:xfrm>
        </p:grpSpPr>
        <p:cxnSp>
          <p:nvCxnSpPr>
            <p:cNvPr id="2" name="直接连接符 1"/>
            <p:cNvCxnSpPr/>
            <p:nvPr/>
          </p:nvCxnSpPr>
          <p:spPr>
            <a:xfrm flipV="1">
              <a:off x="509" y="10586"/>
              <a:ext cx="13493" cy="30"/>
            </a:xfrm>
            <a:prstGeom prst="line">
              <a:avLst/>
            </a:prstGeom>
            <a:ln>
              <a:solidFill>
                <a:srgbClr val="00B0F0"/>
              </a:solidFill>
              <a:prstDash val="sysDash"/>
            </a:ln>
          </p:spPr>
          <p:style>
            <a:lnRef idx="1">
              <a:schemeClr val="accent1"/>
            </a:lnRef>
            <a:fillRef idx="0">
              <a:schemeClr val="accent1"/>
            </a:fillRef>
            <a:effectRef idx="0">
              <a:schemeClr val="accent1"/>
            </a:effectRef>
            <a:fontRef idx="minor">
              <a:schemeClr val="tx1"/>
            </a:fontRef>
          </p:style>
        </p:cxnSp>
        <p:grpSp>
          <p:nvGrpSpPr>
            <p:cNvPr id="12" name="组合 14338"/>
            <p:cNvGrpSpPr/>
            <p:nvPr/>
          </p:nvGrpSpPr>
          <p:grpSpPr>
            <a:xfrm>
              <a:off x="5200" y="10321"/>
              <a:ext cx="3999" cy="480"/>
              <a:chOff x="0" y="0"/>
              <a:chExt cx="3999" cy="480"/>
            </a:xfrm>
          </p:grpSpPr>
          <p:sp>
            <p:nvSpPr>
              <p:cNvPr id="7" name="矩形 42"/>
              <p:cNvSpPr/>
              <p:nvPr/>
            </p:nvSpPr>
            <p:spPr>
              <a:xfrm>
                <a:off x="0" y="47"/>
                <a:ext cx="3999" cy="413"/>
              </a:xfrm>
              <a:prstGeom prst="rect">
                <a:avLst/>
              </a:prstGeom>
              <a:solidFill>
                <a:schemeClr val="bg1">
                  <a:lumMod val="65000"/>
                </a:schemeClr>
              </a:solidFill>
              <a:ln w="9525">
                <a:noFill/>
              </a:ln>
            </p:spPr>
            <p:txBody>
              <a:bodyPr lIns="90170" tIns="46990" rIns="90170" bIns="46990" anchor="ctr"/>
              <a:lstStyle/>
              <a:p>
                <a:pPr lvl="0" indent="0" algn="ctr"/>
                <a:endParaRPr lang="zh-CN" altLang="en-US" b="1" dirty="0">
                  <a:solidFill>
                    <a:srgbClr val="FFFFFF"/>
                  </a:solidFill>
                  <a:latin typeface="Calibri" panose="020F0502020204030204" charset="0"/>
                  <a:ea typeface="宋体" panose="02010600030101010101" pitchFamily="2" charset="-122"/>
                  <a:sym typeface="宋体" panose="02010600030101010101" pitchFamily="2" charset="-122"/>
                </a:endParaRPr>
              </a:p>
            </p:txBody>
          </p:sp>
          <p:sp>
            <p:nvSpPr>
              <p:cNvPr id="14342" name="TextBox 40"/>
              <p:cNvSpPr/>
              <p:nvPr/>
            </p:nvSpPr>
            <p:spPr>
              <a:xfrm>
                <a:off x="359" y="0"/>
                <a:ext cx="2390" cy="480"/>
              </a:xfrm>
              <a:prstGeom prst="rect">
                <a:avLst/>
              </a:prstGeom>
              <a:noFill/>
              <a:ln w="9525">
                <a:noFill/>
              </a:ln>
            </p:spPr>
            <p:txBody>
              <a:bodyPr wrap="none" anchor="t">
                <a:spAutoFit/>
              </a:bodyPr>
              <a:lstStyle/>
              <a:p>
                <a:pPr lvl="0" indent="0"/>
                <a:r>
                  <a:rPr lang="zh-CN" altLang="en-US" sz="1400" b="1" dirty="0">
                    <a:solidFill>
                      <a:srgbClr val="FFFFFF"/>
                    </a:solidFill>
                    <a:latin typeface="微软雅黑" panose="020B0503020204020204" charset="-122"/>
                    <a:ea typeface="微软雅黑" panose="020B0503020204020204" charset="-122"/>
                    <a:sym typeface="Microsoft Himalaya" panose="01010100010101010101" pitchFamily="2" charset="0"/>
                  </a:rPr>
                  <a:t> 合肥工业大学体育部  </a:t>
                </a:r>
                <a:endParaRPr lang="zh-CN" altLang="en-US" dirty="0">
                  <a:latin typeface="Arial" panose="020B0604020202020204" pitchFamily="34" charset="0"/>
                  <a:ea typeface="宋体" panose="02010600030101010101" pitchFamily="2" charset="-122"/>
                </a:endParaRPr>
              </a:p>
            </p:txBody>
          </p:sp>
        </p:grpSp>
      </p:grpSp>
      <p:sp>
        <p:nvSpPr>
          <p:cNvPr id="9" name="文本框 57"/>
          <p:cNvSpPr txBox="1"/>
          <p:nvPr/>
        </p:nvSpPr>
        <p:spPr>
          <a:xfrm>
            <a:off x="2285984" y="3357562"/>
            <a:ext cx="5786478" cy="1754326"/>
          </a:xfrm>
          <a:prstGeom prst="rect">
            <a:avLst/>
          </a:prstGeom>
          <a:noFill/>
          <a:ln w="9525">
            <a:noFill/>
          </a:ln>
        </p:spPr>
        <p:txBody>
          <a:bodyPr wrap="square" anchor="t">
            <a:spAutoFit/>
          </a:bodyPr>
          <a:lstStyle/>
          <a:p>
            <a:pPr lvl="0"/>
            <a:endParaRPr lang="en-US" altLang="zh-CN" b="1" dirty="0" smtClean="0">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endParaRPr lang="zh-CN" altLang="en-US" dirty="0">
              <a:latin typeface="Arial" panose="020B0604020202020204" pitchFamily="34" charset="0"/>
              <a:ea typeface="宋体" panose="02010600030101010101" pitchFamily="2" charset="-122"/>
            </a:endParaRPr>
          </a:p>
        </p:txBody>
      </p:sp>
      <p:sp>
        <p:nvSpPr>
          <p:cNvPr id="41" name="矩形 40"/>
          <p:cNvSpPr/>
          <p:nvPr/>
        </p:nvSpPr>
        <p:spPr>
          <a:xfrm>
            <a:off x="2143108" y="928670"/>
            <a:ext cx="6357982" cy="369332"/>
          </a:xfrm>
          <a:prstGeom prst="rect">
            <a:avLst/>
          </a:prstGeom>
        </p:spPr>
        <p:txBody>
          <a:bodyPr wrap="square">
            <a:spAutoFit/>
          </a:bodyPr>
          <a:lstStyle/>
          <a:p>
            <a:r>
              <a:rPr lang="zh-CN" altLang="en-US" dirty="0" smtClean="0"/>
              <a:t>      </a:t>
            </a:r>
            <a:endParaRPr lang="zh-CN" altLang="en-US" sz="2000" b="1" dirty="0">
              <a:latin typeface="微软雅黑" pitchFamily="34" charset="-122"/>
              <a:ea typeface="微软雅黑" pitchFamily="34" charset="-122"/>
            </a:endParaRPr>
          </a:p>
        </p:txBody>
      </p:sp>
      <p:sp>
        <p:nvSpPr>
          <p:cNvPr id="44" name="圆角矩形 43"/>
          <p:cNvSpPr/>
          <p:nvPr/>
        </p:nvSpPr>
        <p:spPr>
          <a:xfrm>
            <a:off x="647700" y="1309688"/>
            <a:ext cx="1209656" cy="1404932"/>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0" algn="ctr" fontAlgn="base"/>
            <a:r>
              <a:rPr lang="zh-CN" altLang="en-US" sz="2000" b="1" strike="noStrike" noProof="1" smtClean="0">
                <a:solidFill>
                  <a:schemeClr val="tx1"/>
                </a:solidFill>
                <a:latin typeface="微软雅黑" panose="020B0503020204020204" charset="-122"/>
                <a:ea typeface="微软雅黑" panose="020B0503020204020204" charset="-122"/>
                <a:sym typeface="+mn-ea"/>
              </a:rPr>
              <a:t>创新</a:t>
            </a:r>
            <a:endParaRPr lang="en-US" altLang="zh-CN" sz="2000" b="1" strike="noStrike" noProof="1" smtClean="0">
              <a:solidFill>
                <a:schemeClr val="tx1"/>
              </a:solidFill>
              <a:latin typeface="微软雅黑" panose="020B0503020204020204" charset="-122"/>
              <a:ea typeface="微软雅黑" panose="020B0503020204020204" charset="-122"/>
              <a:sym typeface="+mn-ea"/>
            </a:endParaRPr>
          </a:p>
          <a:p>
            <a:pPr lvl="0" indent="0" algn="ctr" fontAlgn="base"/>
            <a:r>
              <a:rPr lang="zh-CN" altLang="en-US" sz="2000" b="1" strike="noStrike" noProof="1" smtClean="0">
                <a:solidFill>
                  <a:schemeClr val="tx1"/>
                </a:solidFill>
                <a:latin typeface="微软雅黑" panose="020B0503020204020204" charset="-122"/>
                <a:ea typeface="微软雅黑" panose="020B0503020204020204" charset="-122"/>
                <a:sym typeface="+mn-ea"/>
              </a:rPr>
              <a:t>性</a:t>
            </a:r>
            <a:endParaRPr lang="en-US" altLang="zh-CN" sz="2000" b="1" strike="noStrike" noProof="1" smtClean="0">
              <a:solidFill>
                <a:schemeClr val="tx1"/>
              </a:solidFill>
              <a:latin typeface="微软雅黑" panose="020B0503020204020204" charset="-122"/>
              <a:ea typeface="微软雅黑" panose="020B0503020204020204" charset="-122"/>
              <a:sym typeface="+mn-ea"/>
            </a:endParaRPr>
          </a:p>
          <a:p>
            <a:pPr lvl="0" indent="0" algn="ctr" fontAlgn="base"/>
            <a:endParaRPr lang="zh-CN" altLang="en-US" sz="2000" b="1" strike="noStrike" noProof="1">
              <a:solidFill>
                <a:schemeClr val="tx1"/>
              </a:solidFill>
              <a:latin typeface="微软雅黑" panose="020B0503020204020204" charset="-122"/>
              <a:ea typeface="微软雅黑" panose="020B0503020204020204" charset="-122"/>
              <a:sym typeface="+mn-ea"/>
            </a:endParaRPr>
          </a:p>
        </p:txBody>
      </p:sp>
      <p:sp>
        <p:nvSpPr>
          <p:cNvPr id="48" name="圆角矩形 47"/>
          <p:cNvSpPr/>
          <p:nvPr/>
        </p:nvSpPr>
        <p:spPr>
          <a:xfrm>
            <a:off x="714348" y="3786190"/>
            <a:ext cx="1214446" cy="1357322"/>
          </a:xfrm>
          <a:prstGeom prst="round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0" algn="ctr" fontAlgn="base"/>
            <a:r>
              <a:rPr lang="zh-CN" altLang="en-US" sz="2000" b="1" strike="noStrike" noProof="1" smtClean="0">
                <a:solidFill>
                  <a:schemeClr val="tx1"/>
                </a:solidFill>
                <a:latin typeface="微软雅黑" panose="020B0503020204020204" charset="-122"/>
                <a:ea typeface="微软雅黑" panose="020B0503020204020204" charset="-122"/>
                <a:sym typeface="+mn-ea"/>
              </a:rPr>
              <a:t>应用</a:t>
            </a:r>
            <a:endParaRPr lang="en-US" altLang="zh-CN" sz="2000" b="1" strike="noStrike" noProof="1" smtClean="0">
              <a:solidFill>
                <a:schemeClr val="tx1"/>
              </a:solidFill>
              <a:latin typeface="微软雅黑" panose="020B0503020204020204" charset="-122"/>
              <a:ea typeface="微软雅黑" panose="020B0503020204020204" charset="-122"/>
              <a:sym typeface="+mn-ea"/>
            </a:endParaRPr>
          </a:p>
          <a:p>
            <a:pPr lvl="0" indent="0" algn="ctr" fontAlgn="base"/>
            <a:r>
              <a:rPr lang="zh-CN" altLang="en-US" sz="2000" b="1" strike="noStrike" noProof="1" smtClean="0">
                <a:solidFill>
                  <a:schemeClr val="tx1"/>
                </a:solidFill>
                <a:latin typeface="微软雅黑" panose="020B0503020204020204" charset="-122"/>
                <a:ea typeface="微软雅黑" panose="020B0503020204020204" charset="-122"/>
                <a:sym typeface="+mn-ea"/>
              </a:rPr>
              <a:t>价值</a:t>
            </a:r>
            <a:endParaRPr lang="en-US" altLang="zh-CN" sz="2000" b="1" strike="noStrike" noProof="1" smtClean="0">
              <a:solidFill>
                <a:schemeClr val="tx1"/>
              </a:solidFill>
              <a:latin typeface="微软雅黑" panose="020B0503020204020204" charset="-122"/>
              <a:ea typeface="微软雅黑" panose="020B0503020204020204" charset="-122"/>
              <a:sym typeface="+mn-ea"/>
            </a:endParaRPr>
          </a:p>
        </p:txBody>
      </p:sp>
      <p:sp>
        <p:nvSpPr>
          <p:cNvPr id="25" name="矩形 24"/>
          <p:cNvSpPr/>
          <p:nvPr/>
        </p:nvSpPr>
        <p:spPr>
          <a:xfrm>
            <a:off x="2143108" y="928670"/>
            <a:ext cx="6786610" cy="400110"/>
          </a:xfrm>
          <a:prstGeom prst="rect">
            <a:avLst/>
          </a:prstGeom>
        </p:spPr>
        <p:txBody>
          <a:bodyPr wrap="square">
            <a:spAutoFit/>
          </a:bodyPr>
          <a:lstStyle/>
          <a:p>
            <a:r>
              <a:rPr lang="zh-CN" altLang="en-US" sz="2000" b="1" dirty="0" smtClean="0">
                <a:latin typeface="微软雅黑" pitchFamily="34" charset="-122"/>
                <a:ea typeface="微软雅黑" pitchFamily="34" charset="-122"/>
              </a:rPr>
              <a:t>      </a:t>
            </a:r>
            <a:endParaRPr lang="zh-CN" altLang="en-US" sz="2000" b="1" dirty="0">
              <a:latin typeface="微软雅黑" pitchFamily="34" charset="-122"/>
              <a:ea typeface="微软雅黑" pitchFamily="34" charset="-122"/>
            </a:endParaRPr>
          </a:p>
        </p:txBody>
      </p:sp>
      <p:sp>
        <p:nvSpPr>
          <p:cNvPr id="26" name="矩形 25"/>
          <p:cNvSpPr/>
          <p:nvPr/>
        </p:nvSpPr>
        <p:spPr>
          <a:xfrm>
            <a:off x="2143108" y="3571876"/>
            <a:ext cx="6786610" cy="2246769"/>
          </a:xfrm>
          <a:prstGeom prst="rect">
            <a:avLst/>
          </a:prstGeom>
        </p:spPr>
        <p:txBody>
          <a:bodyPr wrap="square">
            <a:spAutoFit/>
          </a:bodyPr>
          <a:lstStyle/>
          <a:p>
            <a:endParaRPr lang="en-US" altLang="zh-CN" sz="2000" b="1" dirty="0" smtClean="0">
              <a:latin typeface="微软雅黑" pitchFamily="34" charset="-122"/>
              <a:ea typeface="微软雅黑" pitchFamily="34" charset="-122"/>
            </a:endParaRPr>
          </a:p>
          <a:p>
            <a:r>
              <a:rPr lang="zh-CN" altLang="en-US" sz="2000" b="1" dirty="0" smtClean="0">
                <a:latin typeface="微软雅黑" pitchFamily="34" charset="-122"/>
                <a:ea typeface="微软雅黑" pitchFamily="34" charset="-122"/>
              </a:rPr>
              <a:t>     儿童体育是终身体育的基础，只有发展创新儿童体育体系才能遏制我国青少年体质不断下滑的趋势，同时推动我国体育教育事业的改革与素质教育的发展。</a:t>
            </a:r>
            <a:endParaRPr lang="en-US" altLang="zh-CN" sz="2000" b="1" dirty="0" smtClean="0">
              <a:latin typeface="微软雅黑" pitchFamily="34" charset="-122"/>
              <a:ea typeface="微软雅黑" pitchFamily="34" charset="-122"/>
            </a:endParaRPr>
          </a:p>
          <a:p>
            <a:endParaRPr lang="en-US" altLang="zh-CN" sz="2000" b="1" dirty="0" smtClean="0">
              <a:latin typeface="微软雅黑" pitchFamily="34" charset="-122"/>
              <a:ea typeface="微软雅黑" pitchFamily="34" charset="-122"/>
            </a:endParaRPr>
          </a:p>
          <a:p>
            <a:endParaRPr lang="en-US" altLang="zh-CN" sz="2000" b="1" dirty="0" smtClean="0">
              <a:latin typeface="微软雅黑" pitchFamily="34" charset="-122"/>
              <a:ea typeface="微软雅黑" pitchFamily="34" charset="-122"/>
            </a:endParaRPr>
          </a:p>
          <a:p>
            <a:endParaRPr lang="zh-CN" altLang="en-US" sz="2000" dirty="0" smtClean="0"/>
          </a:p>
        </p:txBody>
      </p:sp>
      <p:sp>
        <p:nvSpPr>
          <p:cNvPr id="28" name="矩形 27"/>
          <p:cNvSpPr/>
          <p:nvPr/>
        </p:nvSpPr>
        <p:spPr>
          <a:xfrm>
            <a:off x="2071670" y="928670"/>
            <a:ext cx="6786610" cy="2246769"/>
          </a:xfrm>
          <a:prstGeom prst="rect">
            <a:avLst/>
          </a:prstGeom>
        </p:spPr>
        <p:txBody>
          <a:bodyPr wrap="square">
            <a:spAutoFit/>
          </a:bodyPr>
          <a:lstStyle/>
          <a:p>
            <a:r>
              <a:rPr lang="zh-CN" altLang="en-US" sz="2000" b="1" dirty="0" smtClean="0">
                <a:latin typeface="微软雅黑" pitchFamily="34" charset="-122"/>
                <a:ea typeface="微软雅黑" pitchFamily="34" charset="-122"/>
              </a:rPr>
              <a:t>      我国青少年体质下滑趋势已引起社会的高度重视，合肥工业大学新生体质测试也明显体现出学生体能水平逐年下降的趋势。文章通过探索体育的内在发展规律，提出了渗透游戏 ；改变传统体育设施；构建体育活动体系等一系列创新方法，让更多儿童参与到课外体育活动中，达到变被迫锻炼到主动锻炼的效果。</a:t>
            </a:r>
            <a:endParaRPr lang="en-US" altLang="zh-CN" sz="2000" b="1" dirty="0" smtClean="0">
              <a:latin typeface="微软雅黑" pitchFamily="34" charset="-122"/>
              <a:ea typeface="微软雅黑" pitchFamily="34" charset="-122"/>
            </a:endParaRPr>
          </a:p>
          <a:p>
            <a:endParaRPr lang="zh-CN" altLang="en-US" sz="2000" b="1" dirty="0">
              <a:latin typeface="微软雅黑" pitchFamily="34" charset="-122"/>
              <a:ea typeface="微软雅黑" pitchFamily="34" charset="-122"/>
            </a:endParaRPr>
          </a:p>
        </p:txBody>
      </p:sp>
      <p:sp>
        <p:nvSpPr>
          <p:cNvPr id="29" name="矩形 28"/>
          <p:cNvSpPr/>
          <p:nvPr/>
        </p:nvSpPr>
        <p:spPr>
          <a:xfrm>
            <a:off x="2143108" y="3643314"/>
            <a:ext cx="6357982" cy="1015663"/>
          </a:xfrm>
          <a:prstGeom prst="rect">
            <a:avLst/>
          </a:prstGeom>
        </p:spPr>
        <p:txBody>
          <a:bodyPr wrap="square">
            <a:spAutoFit/>
          </a:bodyPr>
          <a:lstStyle/>
          <a:p>
            <a:endParaRPr lang="en-US" altLang="zh-CN" sz="2000" b="1" dirty="0" smtClean="0">
              <a:latin typeface="微软雅黑" pitchFamily="34" charset="-122"/>
              <a:ea typeface="微软雅黑" pitchFamily="34" charset="-122"/>
            </a:endParaRPr>
          </a:p>
          <a:p>
            <a:endParaRPr lang="en-US" altLang="zh-CN" sz="2000" b="1" dirty="0" smtClean="0">
              <a:latin typeface="微软雅黑" pitchFamily="34" charset="-122"/>
              <a:ea typeface="微软雅黑" pitchFamily="34" charset="-122"/>
            </a:endParaRPr>
          </a:p>
          <a:p>
            <a:endParaRPr lang="en-US" altLang="zh-CN" sz="2000" b="1"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TotalTime>
  <Words>1111</Words>
  <Application>WPS 演示</Application>
  <PresentationFormat>全屏显示(4:3)</PresentationFormat>
  <Paragraphs>236</Paragraphs>
  <Slides>14</Slides>
  <Notes>3</Notes>
  <HiddenSlides>0</HiddenSlides>
  <MMClips>1</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默认设计模板</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john</dc:creator>
  <cp:lastModifiedBy>lenovo</cp:lastModifiedBy>
  <cp:revision>152</cp:revision>
  <dcterms:created xsi:type="dcterms:W3CDTF">2017-04-18T15:25:00Z</dcterms:created>
  <dcterms:modified xsi:type="dcterms:W3CDTF">2018-06-15T14:18:44Z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2052-10.1.0.6479</vt:lpwstr>
  </property>
</Properties>
</file>