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67" r:id="rId3"/>
    <p:sldId id="366" r:id="rId4"/>
    <p:sldId id="272" r:id="rId5"/>
    <p:sldId id="353" r:id="rId7"/>
    <p:sldId id="345" r:id="rId8"/>
    <p:sldId id="341" r:id="rId9"/>
    <p:sldId id="356" r:id="rId10"/>
    <p:sldId id="354" r:id="rId11"/>
    <p:sldId id="358" r:id="rId12"/>
    <p:sldId id="350" r:id="rId13"/>
    <p:sldId id="357" r:id="rId14"/>
    <p:sldId id="363" r:id="rId15"/>
    <p:sldId id="320" r:id="rId16"/>
    <p:sldId id="346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晓光" initials="刘" lastIdx="1" clrIdx="0"/>
  <p:cmAuthor id="2" name="lenovo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92D050"/>
    <a:srgbClr val="72BFC5"/>
    <a:srgbClr val="FFC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1315" y="-77"/>
      </p:cViewPr>
      <p:guideLst>
        <p:guide orient="horz" pos="21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" name="标题 1"/>
          <p:cNvSpPr>
            <a:spLocks noGrp="1"/>
          </p:cNvSpPr>
          <p:nvPr/>
        </p:nvSpPr>
        <p:spPr>
          <a:xfrm>
            <a:off x="799465" y="103505"/>
            <a:ext cx="7498715" cy="93154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90115" y="314325"/>
            <a:ext cx="1783715" cy="472440"/>
          </a:xfrm>
        </p:spPr>
        <p:txBody>
          <a:bodyPr/>
          <a:p>
            <a:r>
              <a:rPr lang="zh-CN" altLang="en-US" sz="2000">
                <a:latin typeface="隶书" panose="02010509060101010101" charset="-122"/>
                <a:ea typeface="隶书" panose="02010509060101010101" charset="-122"/>
              </a:rPr>
              <a:t>合肥工業大學</a:t>
            </a:r>
            <a:endParaRPr lang="zh-CN" altLang="en-US" sz="2000"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4" name="图片 3" descr="p00190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610" y="139700"/>
            <a:ext cx="994410" cy="805180"/>
          </a:xfrm>
          <a:prstGeom prst="rect">
            <a:avLst/>
          </a:prstGeom>
        </p:spPr>
      </p:pic>
      <p:pic>
        <p:nvPicPr>
          <p:cNvPr id="5" name="图片 4" descr="u=1337310398,3731715382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245110"/>
            <a:ext cx="1153795" cy="699135"/>
          </a:xfrm>
          <a:prstGeom prst="rect">
            <a:avLst/>
          </a:prstGeom>
        </p:spPr>
      </p:pic>
      <p:pic>
        <p:nvPicPr>
          <p:cNvPr id="7" name="图片 6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55" y="245110"/>
            <a:ext cx="1259840" cy="698500"/>
          </a:xfrm>
          <a:prstGeom prst="rect">
            <a:avLst/>
          </a:prstGeom>
        </p:spPr>
      </p:pic>
      <p:pic>
        <p:nvPicPr>
          <p:cNvPr id="8" name="图片 7" descr="tim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285" y="245110"/>
            <a:ext cx="1150620" cy="6978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73325" y="4526280"/>
            <a:ext cx="4150995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  </a:t>
            </a:r>
            <a:r>
              <a:rPr lang="zh-CN" altLang="en-US" sz="3600" b="1" dirty="0" smtClean="0">
                <a:solidFill>
                  <a:srgbClr val="00B050"/>
                </a:solidFill>
                <a:latin typeface="+mj-ea"/>
                <a:ea typeface="+mj-ea"/>
                <a:sym typeface="+mn-ea"/>
              </a:rPr>
              <a:t>职称答辩报告</a:t>
            </a:r>
            <a:endParaRPr lang="zh-CN" altLang="en-US" sz="3600" b="1" dirty="0" smtClean="0">
              <a:solidFill>
                <a:srgbClr val="00B050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6820" y="5171440"/>
            <a:ext cx="4150995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l" eaLnBrk="0" hangingPunct="0"/>
            <a:r>
              <a:rPr lang="zh-CN" sz="3600" b="1" dirty="0">
                <a:latin typeface="+mn-ea"/>
                <a:ea typeface="+mn-ea"/>
                <a:cs typeface="Times New Roman" panose="02020603050405020304" pitchFamily="18" charset="0"/>
                <a:sym typeface="Calibri" panose="020F0502020204030204" charset="0"/>
              </a:rPr>
              <a:t>孙小龙（体育部）</a:t>
            </a:r>
            <a:endParaRPr lang="zh-CN" sz="3600" b="1" dirty="0">
              <a:latin typeface="+mn-ea"/>
              <a:ea typeface="+mn-ea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pic>
        <p:nvPicPr>
          <p:cNvPr id="3" name="图片 2" descr="FA56C2D0FC8D991D5B67800B9E6B88F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15" y="1301750"/>
            <a:ext cx="6409690" cy="32245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5"/>
          <p:cNvSpPr txBox="1"/>
          <p:nvPr/>
        </p:nvSpPr>
        <p:spPr>
          <a:xfrm>
            <a:off x="322580" y="268605"/>
            <a:ext cx="6346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j-ea"/>
                <a:ea typeface="+mj-ea"/>
              </a:rPr>
              <a:t>4.</a:t>
            </a:r>
            <a:r>
              <a:rPr lang="zh-CN" altLang="en-US" sz="2800" b="1" dirty="0" smtClean="0">
                <a:latin typeface="+mj-ea"/>
                <a:ea typeface="+mj-ea"/>
              </a:rPr>
              <a:t>代表性学术成果</a:t>
            </a:r>
            <a:r>
              <a:rPr lang="zh-CN" altLang="en-US" sz="2400" b="1" dirty="0" smtClean="0">
                <a:latin typeface="+mj-ea"/>
                <a:ea typeface="+mj-ea"/>
              </a:rPr>
              <a:t>（论文）</a:t>
            </a:r>
            <a:endParaRPr lang="en-US" altLang="zh-CN" sz="2400" b="1" dirty="0" smtClean="0">
              <a:latin typeface="+mj-ea"/>
              <a:ea typeface="+mj-ea"/>
            </a:endParaRPr>
          </a:p>
        </p:txBody>
      </p:sp>
      <p:sp>
        <p:nvSpPr>
          <p:cNvPr id="27" name="椭圆 26"/>
          <p:cNvSpPr/>
          <p:nvPr/>
        </p:nvSpPr>
        <p:spPr>
          <a:xfrm rot="11047877">
            <a:off x="5843588" y="5775325"/>
            <a:ext cx="122238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15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7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" name="文本框 57"/>
          <p:cNvSpPr txBox="1"/>
          <p:nvPr/>
        </p:nvSpPr>
        <p:spPr>
          <a:xfrm>
            <a:off x="214282" y="2285992"/>
            <a:ext cx="8143932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5720" y="928670"/>
            <a:ext cx="8429684" cy="6431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+mn-ea"/>
                <a:ea typeface="+mn-ea"/>
              </a:rPr>
              <a:t> “网络体育信息传播的构成形态、舆论极化与引导机制研究”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endParaRPr lang="en-US" altLang="zh-CN" sz="2000" b="1" dirty="0" smtClean="0">
              <a:latin typeface="+mn-ea"/>
              <a:ea typeface="+mn-ea"/>
            </a:endParaRPr>
          </a:p>
          <a:p>
            <a:r>
              <a:rPr lang="zh-CN" altLang="en-US" sz="2000" dirty="0" smtClean="0"/>
              <a:t>         （本文继“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ea"/>
                <a:sym typeface="+mn-ea"/>
              </a:rPr>
              <a:t>我国普通高校体育舞蹈教师现状与发展策略研究</a:t>
            </a:r>
            <a:r>
              <a:rPr lang="zh-CN" altLang="en-US" sz="2000" dirty="0" smtClean="0"/>
              <a:t>”、“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‘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ea"/>
                <a:cs typeface="+mn-ea"/>
                <a:sym typeface="+mn-ea"/>
              </a:rPr>
              <a:t>三从一大'训练原则新内涵审思</a:t>
            </a:r>
            <a:r>
              <a:rPr lang="zh-CN" altLang="en-US" sz="2000" kern="100" dirty="0" smtClean="0">
                <a:latin typeface="+mn-ea"/>
                <a:cs typeface="Times New Roman" panose="02020603050405020304"/>
              </a:rPr>
              <a:t>”、</a:t>
            </a:r>
            <a:r>
              <a:rPr lang="en-US" altLang="zh-CN" sz="2000" kern="100" dirty="0" smtClean="0">
                <a:latin typeface="+mn-ea"/>
                <a:cs typeface="Times New Roman" panose="02020603050405020304"/>
              </a:rPr>
              <a:t>“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  <a:cs typeface="+mn-ea"/>
                <a:sym typeface="+mn-ea"/>
              </a:rPr>
              <a:t>新农村建设中发展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ea"/>
                <a:cs typeface="+mn-ea"/>
                <a:sym typeface="+mn-ea"/>
              </a:rPr>
              <a:t>‘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  <a:cs typeface="+mn-ea"/>
                <a:sym typeface="+mn-ea"/>
              </a:rPr>
              <a:t>生态农村体育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ea"/>
                <a:cs typeface="+mn-ea"/>
                <a:sym typeface="+mn-ea"/>
              </a:rPr>
              <a:t>'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  <a:cs typeface="+mn-ea"/>
                <a:sym typeface="+mn-ea"/>
              </a:rPr>
              <a:t>的思考</a:t>
            </a:r>
            <a:r>
              <a:rPr lang="en-US" altLang="zh-CN" sz="2000" kern="100" dirty="0" smtClean="0">
                <a:latin typeface="+mn-ea"/>
                <a:cs typeface="Times New Roman" panose="02020603050405020304"/>
              </a:rPr>
              <a:t>”</a:t>
            </a:r>
            <a:r>
              <a:rPr lang="zh-CN" altLang="en-US" sz="2000" kern="100" dirty="0" smtClean="0">
                <a:latin typeface="+mn-ea"/>
                <a:cs typeface="Times New Roman" panose="02020603050405020304"/>
              </a:rPr>
              <a:t>、</a:t>
            </a:r>
            <a:r>
              <a:rPr lang="en-US" altLang="zh-CN" sz="2000" kern="100" dirty="0" smtClean="0">
                <a:latin typeface="+mn-ea"/>
                <a:cs typeface="Times New Roman" panose="02020603050405020304"/>
              </a:rPr>
              <a:t>“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ea"/>
                <a:cs typeface="+mn-ea"/>
                <a:sym typeface="+mn-ea"/>
              </a:rPr>
              <a:t>体育强国建设背景下高校高水平运动队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‘</a:t>
            </a:r>
            <a:r>
              <a:rPr lang="zh-CN" altLang="en-US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ea"/>
                <a:cs typeface="+mn-ea"/>
                <a:sym typeface="+mn-ea"/>
              </a:rPr>
              <a:t>学训'问题再审视</a:t>
            </a:r>
            <a:r>
              <a:rPr lang="en-US" altLang="zh-CN" sz="2000" kern="100" dirty="0" smtClean="0">
                <a:latin typeface="+mn-ea"/>
                <a:cs typeface="Times New Roman" panose="02020603050405020304"/>
              </a:rPr>
              <a:t>”</a:t>
            </a:r>
            <a:r>
              <a:rPr lang="zh-CN" altLang="en-US" sz="2000" kern="100" dirty="0" smtClean="0">
                <a:latin typeface="+mn-ea"/>
                <a:cs typeface="Times New Roman" panose="02020603050405020304"/>
              </a:rPr>
              <a:t>论文</a:t>
            </a:r>
            <a:r>
              <a:rPr lang="zh-CN" altLang="en-US" sz="2000" dirty="0" smtClean="0"/>
              <a:t>后多年的教学实践和理论研究成果）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endParaRPr lang="en-US" altLang="zh-CN" sz="2000" b="1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学术水平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000" dirty="0" smtClean="0">
                <a:solidFill>
                  <a:schemeClr val="tx2"/>
                </a:solidFill>
                <a:uFillTx/>
              </a:rPr>
              <a:t>网络游戏是引起</a:t>
            </a:r>
            <a:r>
              <a:rPr lang="zh-CN" altLang="en-US" sz="2000" dirty="0" smtClean="0">
                <a:latin typeface="+mn-ea"/>
              </a:rPr>
              <a:t>我国高校学生体质健康不容乐观的一个重要原因，在我国科技快速发展的今天，互联网</a:t>
            </a:r>
            <a:r>
              <a:rPr lang="en-US" altLang="zh-CN" sz="2000" dirty="0" smtClean="0">
                <a:latin typeface="+mn-ea"/>
              </a:rPr>
              <a:t>+</a:t>
            </a:r>
            <a:r>
              <a:rPr lang="zh-CN" altLang="en-US" sz="2000" dirty="0" smtClean="0">
                <a:latin typeface="+mn-ea"/>
              </a:rPr>
              <a:t>已融入各行各业。</a:t>
            </a:r>
            <a:r>
              <a:rPr lang="zh-CN" altLang="en-US" sz="2000" dirty="0" smtClean="0">
                <a:solidFill>
                  <a:schemeClr val="tx2"/>
                </a:solidFill>
              </a:rPr>
              <a:t>文章紧密结合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  <a:sym typeface="+mn-ea"/>
              </a:rPr>
              <a:t>互联网</a:t>
            </a:r>
            <a:r>
              <a:rPr lang="en-US" altLang="zh-CN" sz="2000" dirty="0" smtClean="0">
                <a:solidFill>
                  <a:schemeClr val="tx2"/>
                </a:solidFill>
                <a:latin typeface="+mn-ea"/>
                <a:sym typeface="+mn-ea"/>
              </a:rPr>
              <a:t>+</a:t>
            </a:r>
            <a:r>
              <a:rPr lang="zh-CN" altLang="en-US" sz="2000" dirty="0" smtClean="0">
                <a:solidFill>
                  <a:schemeClr val="tx2"/>
                </a:solidFill>
              </a:rPr>
              <a:t>体育切合实际进行探讨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</a:rPr>
              <a:t>，对体育教师宣传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  <a:sym typeface="+mn-ea"/>
              </a:rPr>
              <a:t>互联网</a:t>
            </a:r>
            <a:r>
              <a:rPr lang="en-US" altLang="zh-CN" sz="2000" dirty="0" smtClean="0">
                <a:solidFill>
                  <a:schemeClr val="tx2"/>
                </a:solidFill>
                <a:latin typeface="+mn-ea"/>
                <a:sym typeface="+mn-ea"/>
              </a:rPr>
              <a:t>+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体育和抵制网络游戏</a:t>
            </a:r>
            <a:r>
              <a:rPr lang="zh-CN" altLang="en-US" sz="2000" dirty="0" smtClean="0">
                <a:solidFill>
                  <a:schemeClr val="tx2"/>
                </a:solidFill>
                <a:latin typeface="+mn-ea"/>
              </a:rPr>
              <a:t>具有一定的科学研究意义。</a:t>
            </a:r>
            <a:endParaRPr lang="en-US" altLang="zh-CN" sz="20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lvl="0"/>
            <a:endParaRPr lang="en-US" altLang="zh-CN" sz="2000" b="1" dirty="0" smtClean="0">
              <a:latin typeface="+mn-ea"/>
              <a:ea typeface="+mn-ea"/>
            </a:endParaRPr>
          </a:p>
          <a:p>
            <a:pPr lvl="0"/>
            <a:r>
              <a:rPr lang="zh-CN" altLang="en-US" sz="2400" b="1" dirty="0" smtClean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理论价值：</a:t>
            </a:r>
            <a:r>
              <a:rPr lang="zh-CN" altLang="en-US" sz="2000" dirty="0" smtClean="0">
                <a:latin typeface="+mn-ea"/>
              </a:rPr>
              <a:t>大数据时代，互联网</a:t>
            </a:r>
            <a:r>
              <a:rPr lang="en-US" altLang="zh-CN" sz="2000" dirty="0" smtClean="0">
                <a:latin typeface="+mn-ea"/>
              </a:rPr>
              <a:t>+</a:t>
            </a:r>
            <a:r>
              <a:rPr lang="zh-CN" altLang="en-US" sz="2000" dirty="0" smtClean="0">
                <a:latin typeface="+mn-ea"/>
              </a:rPr>
              <a:t>已融入各行各业，</a:t>
            </a:r>
            <a:r>
              <a:rPr lang="zh-CN" altLang="en-US" sz="2000" dirty="0" smtClean="0">
                <a:latin typeface="+mn-ea"/>
                <a:sym typeface="+mn-ea"/>
              </a:rPr>
              <a:t>互联网</a:t>
            </a:r>
            <a:r>
              <a:rPr lang="en-US" altLang="zh-CN" sz="2000" dirty="0" smtClean="0">
                <a:latin typeface="+mn-ea"/>
                <a:sym typeface="+mn-ea"/>
              </a:rPr>
              <a:t>+</a:t>
            </a:r>
            <a:r>
              <a:rPr lang="zh-CN" altLang="en-US" sz="2000" dirty="0" smtClean="0">
                <a:latin typeface="+mn-ea"/>
                <a:sym typeface="+mn-ea"/>
              </a:rPr>
              <a:t>体育必将是我国体育未来的发展方向之一。大学生喜欢看网络</a:t>
            </a:r>
            <a:r>
              <a:rPr lang="en-US" altLang="zh-CN" sz="2000" dirty="0" smtClean="0">
                <a:latin typeface="+mn-ea"/>
                <a:sym typeface="+mn-ea"/>
              </a:rPr>
              <a:t>NBA</a:t>
            </a:r>
            <a:r>
              <a:rPr lang="zh-CN" altLang="en-US" sz="2000" dirty="0" smtClean="0">
                <a:latin typeface="+mn-ea"/>
                <a:sym typeface="+mn-ea"/>
              </a:rPr>
              <a:t>、欧冠、体育新闻等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</a:rPr>
              <a:t>，网络体育信息传播对完善体育教育学科理论，对构建体育学科理论体系具有重要的理论研究意义。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lvl="0"/>
            <a:endParaRPr lang="en-US" altLang="zh-CN" sz="2000" dirty="0" smtClean="0">
              <a:latin typeface="+mn-ea"/>
            </a:endParaRPr>
          </a:p>
          <a:p>
            <a:br>
              <a:rPr lang="zh-CN" altLang="en-US" sz="2000" dirty="0" smtClean="0">
                <a:latin typeface="+mn-ea"/>
                <a:ea typeface="+mn-ea"/>
              </a:rPr>
            </a:b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 rot="11047877">
            <a:off x="5843588" y="5775325"/>
            <a:ext cx="122238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7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" name="文本框 57"/>
          <p:cNvSpPr txBox="1"/>
          <p:nvPr/>
        </p:nvSpPr>
        <p:spPr>
          <a:xfrm>
            <a:off x="214282" y="2285992"/>
            <a:ext cx="8143932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5720" y="1000109"/>
            <a:ext cx="8429684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 lvl="0"/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创新性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000" dirty="0" smtClean="0">
                <a:solidFill>
                  <a:schemeClr val="tx2"/>
                </a:solidFill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当前，互联网+已融入各行各业，网络体育信息传播作为互联网+体育的一种形式，符合当前我国政府提倡的文化建设战略方针，对学校体育文化发展具有重要的导向作用。因此，本研究具有一定的时代性及价值。</a:t>
            </a:r>
            <a:endParaRPr lang="en-US" altLang="zh-CN" sz="2000" dirty="0" smtClean="0">
              <a:solidFill>
                <a:schemeClr val="tx2"/>
              </a:solidFill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/>
            <a:endParaRPr lang="en-US" altLang="zh-CN" sz="2000" dirty="0" smtClean="0">
              <a:latin typeface="+mn-ea"/>
            </a:endParaRPr>
          </a:p>
          <a:p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应用价值：</a:t>
            </a:r>
            <a:r>
              <a:rPr lang="zh-CN" altLang="en-US" sz="2000" dirty="0" smtClean="0">
                <a:solidFill>
                  <a:schemeClr val="tx2"/>
                </a:solidFill>
                <a:latin typeface="宋体" panose="02010600030101010101" pitchFamily="2" charset="-122"/>
              </a:rPr>
              <a:t>体育工作者和学生是</a:t>
            </a:r>
            <a:r>
              <a:rPr lang="zh-CN" altLang="en-US" sz="2000" dirty="0" smtClean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网络体育信息传播的重要群体，网络体育信息传播</a:t>
            </a:r>
            <a:r>
              <a:rPr lang="zh-CN" sz="2000" dirty="0" smtClean="0">
                <a:solidFill>
                  <a:schemeClr val="tx2"/>
                </a:solidFill>
                <a:latin typeface="宋体" panose="02010600030101010101" pitchFamily="2" charset="-122"/>
              </a:rPr>
              <a:t>对</a:t>
            </a:r>
            <a:r>
              <a:rPr lang="zh-CN" altLang="en-US" sz="2000" dirty="0" smtClean="0">
                <a:solidFill>
                  <a:schemeClr val="tx2"/>
                </a:solidFill>
                <a:latin typeface="宋体" panose="02010600030101010101" pitchFamily="2" charset="-122"/>
              </a:rPr>
              <a:t>培养学生运动兴趣，提高学生主动参与锻炼的意识和能力有着重要的作用。</a:t>
            </a:r>
            <a:endParaRPr lang="en-US" altLang="zh-CN" sz="2000" dirty="0" smtClean="0">
              <a:solidFill>
                <a:srgbClr val="7030A0"/>
              </a:solidFill>
              <a:latin typeface="+mn-ea"/>
            </a:endParaRPr>
          </a:p>
          <a:p>
            <a:endParaRPr lang="en-US" altLang="zh-CN" sz="2000" b="1" dirty="0" smtClean="0">
              <a:latin typeface="+mn-ea"/>
              <a:ea typeface="+mn-ea"/>
              <a:sym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显示度：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CSSCI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南大核心期刊、北大核心期刊、综合影响因子</a:t>
            </a:r>
            <a:r>
              <a:rPr lang="en-US" altLang="zh-CN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1.587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 </a:t>
            </a:r>
            <a:endParaRPr lang="en-US" altLang="zh-CN" sz="20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他引用</a:t>
            </a:r>
            <a:r>
              <a:rPr lang="en-US" altLang="zh-CN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次，下载</a:t>
            </a:r>
            <a:r>
              <a:rPr lang="en-US" altLang="zh-CN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521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lang="zh-CN" altLang="en-US" sz="20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+mn-ea"/>
              </a:rPr>
              <a:t>                                 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pPr lvl="0"/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pPr lvl="0"/>
            <a:endParaRPr lang="en-US" altLang="zh-CN" sz="2000" dirty="0" smtClean="0">
              <a:latin typeface="+mn-ea"/>
            </a:endParaRPr>
          </a:p>
          <a:p>
            <a:br>
              <a:rPr lang="zh-CN" altLang="en-US" sz="2000" dirty="0" smtClean="0">
                <a:latin typeface="+mn-ea"/>
                <a:ea typeface="+mn-ea"/>
              </a:rPr>
            </a:b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4810" y="274955"/>
            <a:ext cx="4600575" cy="1143000"/>
          </a:xfrm>
        </p:spPr>
        <p:txBody>
          <a:bodyPr/>
          <a:p>
            <a:r>
              <a:rPr lang="en-US" altLang="zh-CN" sz="2800" b="1"/>
              <a:t>5.</a:t>
            </a:r>
            <a:r>
              <a:rPr lang="zh-CN" altLang="en-US" sz="2800" b="1"/>
              <a:t>参与团队及公益服务情况</a:t>
            </a:r>
            <a:endParaRPr lang="zh-CN" altLang="en-US" sz="28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 b="1"/>
              <a:t>参与团队</a:t>
            </a:r>
            <a:endParaRPr lang="zh-CN" altLang="en-US" sz="1800"/>
          </a:p>
          <a:p>
            <a:r>
              <a:rPr lang="zh-CN" altLang="en-US" sz="1800"/>
              <a:t>  长期担任学生男子排球队教练</a:t>
            </a:r>
            <a:endParaRPr lang="zh-CN" altLang="en-US" sz="1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 b="1"/>
              <a:t>公益服务</a:t>
            </a:r>
            <a:endParaRPr lang="zh-CN" altLang="en-US" sz="2800" b="1"/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捐款扶贫</a:t>
            </a:r>
            <a:endParaRPr lang="zh-CN" altLang="en-US" sz="2800"/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担任教职工排球裁判工作</a:t>
            </a:r>
            <a:endParaRPr lang="zh-CN" altLang="en-US" sz="2800"/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担任本部及宣城校区运动会裁判工作</a:t>
            </a:r>
            <a:endParaRPr lang="zh-CN" altLang="en-US" sz="280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     参编教学大纲</a:t>
            </a:r>
            <a:endParaRPr lang="zh-CN" altLang="en-US" sz="1800"/>
          </a:p>
        </p:txBody>
      </p:sp>
      <p:cxnSp>
        <p:nvCxnSpPr>
          <p:cNvPr id="5" name="直接连接符 4"/>
          <p:cNvCxnSpPr/>
          <p:nvPr/>
        </p:nvCxnSpPr>
        <p:spPr>
          <a:xfrm>
            <a:off x="551815" y="1104583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51815" y="203612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波形 27"/>
          <p:cNvSpPr/>
          <p:nvPr/>
        </p:nvSpPr>
        <p:spPr>
          <a:xfrm>
            <a:off x="552104" y="2122476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15" y="394239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波形 12"/>
          <p:cNvSpPr/>
          <p:nvPr/>
        </p:nvSpPr>
        <p:spPr>
          <a:xfrm>
            <a:off x="552104" y="5307001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/>
          </a:p>
        </p:txBody>
      </p:sp>
      <p:sp>
        <p:nvSpPr>
          <p:cNvPr id="14" name="波形 13"/>
          <p:cNvSpPr/>
          <p:nvPr/>
        </p:nvSpPr>
        <p:spPr>
          <a:xfrm>
            <a:off x="552104" y="4891711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/>
          </a:p>
        </p:txBody>
      </p:sp>
      <p:sp>
        <p:nvSpPr>
          <p:cNvPr id="15" name="波形 14"/>
          <p:cNvSpPr/>
          <p:nvPr/>
        </p:nvSpPr>
        <p:spPr>
          <a:xfrm>
            <a:off x="552104" y="4470071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/>
          </a:p>
        </p:txBody>
      </p:sp>
      <p:sp>
        <p:nvSpPr>
          <p:cNvPr id="16" name="波形 15"/>
          <p:cNvSpPr/>
          <p:nvPr/>
        </p:nvSpPr>
        <p:spPr>
          <a:xfrm>
            <a:off x="552104" y="4063671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 descr="www_tuweimei_comComp_22252059_7Dkb3ZrJBYyMfkTctXC8mcOI3RlnUQ4R.jpg"/>
          <p:cNvPicPr>
            <a:picLocks noGrp="1" noChangeAspect="1"/>
          </p:cNvPicPr>
          <p:nvPr isPhoto="1"/>
        </p:nvPicPr>
        <p:blipFill>
          <a:blip r:embed="rId1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214950"/>
            <a:ext cx="248094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5"/>
          <p:cNvSpPr txBox="1"/>
          <p:nvPr/>
        </p:nvSpPr>
        <p:spPr>
          <a:xfrm>
            <a:off x="322580" y="268605"/>
            <a:ext cx="6430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>
                <a:latin typeface="+mj-lt"/>
                <a:ea typeface="微软雅黑" panose="020B0503020204020204" charset="-122"/>
                <a:cs typeface="+mj-lt"/>
              </a:rPr>
              <a:t>6.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</a:rPr>
              <a:t>发展潜力与</a:t>
            </a:r>
            <a:r>
              <a:rPr lang="zh-CN" altLang="en-US" sz="2800" b="1">
                <a:latin typeface="宋体" panose="02010600030101010101" pitchFamily="2" charset="-122"/>
              </a:rPr>
              <a:t>工作设想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39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14340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00034" y="3929066"/>
            <a:ext cx="2667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dirty="0" smtClean="0">
                <a:latin typeface="+mn-ea"/>
                <a:ea typeface="+mn-ea"/>
              </a:rPr>
              <a:t>努力在业务上继续深造</a:t>
            </a:r>
            <a:r>
              <a:rPr lang="en-US" altLang="zh-CN" dirty="0" smtClean="0">
                <a:latin typeface="+mn-ea"/>
                <a:ea typeface="+mn-ea"/>
              </a:rPr>
              <a:t>,</a:t>
            </a:r>
            <a:r>
              <a:rPr lang="zh-CN" altLang="en-US" dirty="0" smtClean="0">
                <a:latin typeface="+mn-ea"/>
                <a:ea typeface="+mn-ea"/>
              </a:rPr>
              <a:t>并积极参加校内外各种培训学习</a:t>
            </a:r>
            <a:endParaRPr lang="en-US" altLang="zh-CN" dirty="0" smtClean="0">
              <a:latin typeface="+mn-ea"/>
              <a:ea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6460" y="357166"/>
            <a:ext cx="8257540" cy="2589530"/>
            <a:chOff x="1435" y="3343"/>
            <a:chExt cx="9667" cy="4078"/>
          </a:xfrm>
        </p:grpSpPr>
        <p:pic>
          <p:nvPicPr>
            <p:cNvPr id="17" name="图片 16" descr="图片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35" y="3997"/>
              <a:ext cx="8929" cy="342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 rot="19260000">
              <a:off x="9968" y="3343"/>
              <a:ext cx="1134" cy="1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1538" y="3000371"/>
            <a:ext cx="1543478" cy="711339"/>
            <a:chOff x="752" y="5662"/>
            <a:chExt cx="2431" cy="1120"/>
          </a:xfrm>
        </p:grpSpPr>
        <p:sp>
          <p:nvSpPr>
            <p:cNvPr id="20" name="圆角矩形 19"/>
            <p:cNvSpPr/>
            <p:nvPr/>
          </p:nvSpPr>
          <p:spPr>
            <a:xfrm>
              <a:off x="752" y="5662"/>
              <a:ext cx="2318" cy="11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任意多边形 20"/>
            <p:cNvSpPr/>
            <p:nvPr/>
          </p:nvSpPr>
          <p:spPr>
            <a:xfrm>
              <a:off x="865" y="5662"/>
              <a:ext cx="2318" cy="1120"/>
            </a:xfrm>
            <a:custGeom>
              <a:avLst/>
              <a:gdLst>
                <a:gd name="connsiteX0" fmla="*/ 0 w 1471934"/>
                <a:gd name="connsiteY0" fmla="*/ 71140 h 711398"/>
                <a:gd name="connsiteX1" fmla="*/ 71140 w 1471934"/>
                <a:gd name="connsiteY1" fmla="*/ 0 h 711398"/>
                <a:gd name="connsiteX2" fmla="*/ 1400794 w 1471934"/>
                <a:gd name="connsiteY2" fmla="*/ 0 h 711398"/>
                <a:gd name="connsiteX3" fmla="*/ 1471934 w 1471934"/>
                <a:gd name="connsiteY3" fmla="*/ 71140 h 711398"/>
                <a:gd name="connsiteX4" fmla="*/ 1471934 w 1471934"/>
                <a:gd name="connsiteY4" fmla="*/ 640258 h 711398"/>
                <a:gd name="connsiteX5" fmla="*/ 1400794 w 1471934"/>
                <a:gd name="connsiteY5" fmla="*/ 711398 h 711398"/>
                <a:gd name="connsiteX6" fmla="*/ 71140 w 1471934"/>
                <a:gd name="connsiteY6" fmla="*/ 711398 h 711398"/>
                <a:gd name="connsiteX7" fmla="*/ 0 w 1471934"/>
                <a:gd name="connsiteY7" fmla="*/ 640258 h 711398"/>
                <a:gd name="connsiteX8" fmla="*/ 0 w 1471934"/>
                <a:gd name="connsiteY8" fmla="*/ 71140 h 71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934" h="711398">
                  <a:moveTo>
                    <a:pt x="0" y="71140"/>
                  </a:moveTo>
                  <a:cubicBezTo>
                    <a:pt x="0" y="31850"/>
                    <a:pt x="31850" y="0"/>
                    <a:pt x="71140" y="0"/>
                  </a:cubicBezTo>
                  <a:lnTo>
                    <a:pt x="1400794" y="0"/>
                  </a:lnTo>
                  <a:cubicBezTo>
                    <a:pt x="1440084" y="0"/>
                    <a:pt x="1471934" y="31850"/>
                    <a:pt x="1471934" y="71140"/>
                  </a:cubicBezTo>
                  <a:lnTo>
                    <a:pt x="1471934" y="640258"/>
                  </a:lnTo>
                  <a:cubicBezTo>
                    <a:pt x="1471934" y="679548"/>
                    <a:pt x="1440084" y="711398"/>
                    <a:pt x="1400794" y="711398"/>
                  </a:cubicBezTo>
                  <a:lnTo>
                    <a:pt x="71140" y="711398"/>
                  </a:lnTo>
                  <a:cubicBezTo>
                    <a:pt x="31850" y="711398"/>
                    <a:pt x="0" y="679548"/>
                    <a:pt x="0" y="640258"/>
                  </a:cubicBezTo>
                  <a:lnTo>
                    <a:pt x="0" y="7114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796" tIns="81796" rIns="81796" bIns="8179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kern="1200" dirty="0">
                  <a:latin typeface="微软雅黑" panose="020B0503020204020204" charset="-122"/>
                  <a:ea typeface="微软雅黑" panose="020B0503020204020204" charset="-122"/>
                </a:rPr>
                <a:t>专业深造</a:t>
              </a:r>
              <a:endParaRPr lang="zh-CN" altLang="en-US" b="1" kern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3786182" y="2214554"/>
            <a:ext cx="1471930" cy="711200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任意多边形 25"/>
          <p:cNvSpPr/>
          <p:nvPr/>
        </p:nvSpPr>
        <p:spPr>
          <a:xfrm>
            <a:off x="3857620" y="2214554"/>
            <a:ext cx="1471930" cy="711200"/>
          </a:xfrm>
          <a:custGeom>
            <a:avLst/>
            <a:gdLst>
              <a:gd name="connsiteX0" fmla="*/ 0 w 1471934"/>
              <a:gd name="connsiteY0" fmla="*/ 71140 h 711398"/>
              <a:gd name="connsiteX1" fmla="*/ 71140 w 1471934"/>
              <a:gd name="connsiteY1" fmla="*/ 0 h 711398"/>
              <a:gd name="connsiteX2" fmla="*/ 1400794 w 1471934"/>
              <a:gd name="connsiteY2" fmla="*/ 0 h 711398"/>
              <a:gd name="connsiteX3" fmla="*/ 1471934 w 1471934"/>
              <a:gd name="connsiteY3" fmla="*/ 71140 h 711398"/>
              <a:gd name="connsiteX4" fmla="*/ 1471934 w 1471934"/>
              <a:gd name="connsiteY4" fmla="*/ 640258 h 711398"/>
              <a:gd name="connsiteX5" fmla="*/ 1400794 w 1471934"/>
              <a:gd name="connsiteY5" fmla="*/ 711398 h 711398"/>
              <a:gd name="connsiteX6" fmla="*/ 71140 w 1471934"/>
              <a:gd name="connsiteY6" fmla="*/ 711398 h 711398"/>
              <a:gd name="connsiteX7" fmla="*/ 0 w 1471934"/>
              <a:gd name="connsiteY7" fmla="*/ 640258 h 711398"/>
              <a:gd name="connsiteX8" fmla="*/ 0 w 1471934"/>
              <a:gd name="connsiteY8" fmla="*/ 71140 h 7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34" h="711398">
                <a:moveTo>
                  <a:pt x="0" y="71140"/>
                </a:moveTo>
                <a:cubicBezTo>
                  <a:pt x="0" y="31850"/>
                  <a:pt x="31850" y="0"/>
                  <a:pt x="71140" y="0"/>
                </a:cubicBezTo>
                <a:lnTo>
                  <a:pt x="1400794" y="0"/>
                </a:lnTo>
                <a:cubicBezTo>
                  <a:pt x="1440084" y="0"/>
                  <a:pt x="1471934" y="31850"/>
                  <a:pt x="1471934" y="71140"/>
                </a:cubicBezTo>
                <a:lnTo>
                  <a:pt x="1471934" y="640258"/>
                </a:lnTo>
                <a:cubicBezTo>
                  <a:pt x="1471934" y="679548"/>
                  <a:pt x="1440084" y="711398"/>
                  <a:pt x="1400794" y="711398"/>
                </a:cubicBezTo>
                <a:lnTo>
                  <a:pt x="71140" y="711398"/>
                </a:lnTo>
                <a:cubicBezTo>
                  <a:pt x="31850" y="711398"/>
                  <a:pt x="0" y="679548"/>
                  <a:pt x="0" y="640258"/>
                </a:cubicBezTo>
                <a:lnTo>
                  <a:pt x="0" y="71140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796" tIns="81796" rIns="81796" bIns="8179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微软雅黑" panose="020B0503020204020204" charset="-122"/>
                <a:ea typeface="微软雅黑" panose="020B0503020204020204" charset="-122"/>
              </a:rPr>
              <a:t>学以致用</a:t>
            </a:r>
            <a:endParaRPr lang="zh-CN" altLang="en-US" b="1" kern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14678" y="3214686"/>
            <a:ext cx="2667000" cy="253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dirty="0" smtClean="0">
                <a:latin typeface="+mn-ea"/>
                <a:ea typeface="+mn-ea"/>
              </a:rPr>
              <a:t>提高教学、训练、科研能力</a:t>
            </a:r>
            <a:endParaRPr lang="zh-CN" altLang="en-US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dirty="0" smtClean="0">
                <a:latin typeface="+mn-ea"/>
                <a:ea typeface="+mn-ea"/>
              </a:rPr>
              <a:t>制定有效的教学、训练方法，把新理论、新知识传授给学生</a:t>
            </a:r>
            <a:endParaRPr lang="zh-CN" altLang="en-US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500509" y="1428419"/>
            <a:ext cx="1543685" cy="782955"/>
            <a:chOff x="9314" y="2671"/>
            <a:chExt cx="2431" cy="1233"/>
          </a:xfrm>
        </p:grpSpPr>
        <p:sp>
          <p:nvSpPr>
            <p:cNvPr id="30" name="圆角矩形 29"/>
            <p:cNvSpPr/>
            <p:nvPr/>
          </p:nvSpPr>
          <p:spPr>
            <a:xfrm>
              <a:off x="9314" y="2671"/>
              <a:ext cx="2318" cy="112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任意多边形 30"/>
            <p:cNvSpPr/>
            <p:nvPr/>
          </p:nvSpPr>
          <p:spPr>
            <a:xfrm>
              <a:off x="9427" y="2784"/>
              <a:ext cx="2318" cy="1120"/>
            </a:xfrm>
            <a:custGeom>
              <a:avLst/>
              <a:gdLst>
                <a:gd name="connsiteX0" fmla="*/ 0 w 1471934"/>
                <a:gd name="connsiteY0" fmla="*/ 71140 h 711398"/>
                <a:gd name="connsiteX1" fmla="*/ 71140 w 1471934"/>
                <a:gd name="connsiteY1" fmla="*/ 0 h 711398"/>
                <a:gd name="connsiteX2" fmla="*/ 1400794 w 1471934"/>
                <a:gd name="connsiteY2" fmla="*/ 0 h 711398"/>
                <a:gd name="connsiteX3" fmla="*/ 1471934 w 1471934"/>
                <a:gd name="connsiteY3" fmla="*/ 71140 h 711398"/>
                <a:gd name="connsiteX4" fmla="*/ 1471934 w 1471934"/>
                <a:gd name="connsiteY4" fmla="*/ 640258 h 711398"/>
                <a:gd name="connsiteX5" fmla="*/ 1400794 w 1471934"/>
                <a:gd name="connsiteY5" fmla="*/ 711398 h 711398"/>
                <a:gd name="connsiteX6" fmla="*/ 71140 w 1471934"/>
                <a:gd name="connsiteY6" fmla="*/ 711398 h 711398"/>
                <a:gd name="connsiteX7" fmla="*/ 0 w 1471934"/>
                <a:gd name="connsiteY7" fmla="*/ 640258 h 711398"/>
                <a:gd name="connsiteX8" fmla="*/ 0 w 1471934"/>
                <a:gd name="connsiteY8" fmla="*/ 71140 h 71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934" h="711398">
                  <a:moveTo>
                    <a:pt x="0" y="71140"/>
                  </a:moveTo>
                  <a:cubicBezTo>
                    <a:pt x="0" y="31850"/>
                    <a:pt x="31850" y="0"/>
                    <a:pt x="71140" y="0"/>
                  </a:cubicBezTo>
                  <a:lnTo>
                    <a:pt x="1400794" y="0"/>
                  </a:lnTo>
                  <a:cubicBezTo>
                    <a:pt x="1440084" y="0"/>
                    <a:pt x="1471934" y="31850"/>
                    <a:pt x="1471934" y="71140"/>
                  </a:cubicBezTo>
                  <a:lnTo>
                    <a:pt x="1471934" y="640258"/>
                  </a:lnTo>
                  <a:cubicBezTo>
                    <a:pt x="1471934" y="679548"/>
                    <a:pt x="1440084" y="711398"/>
                    <a:pt x="1400794" y="711398"/>
                  </a:cubicBezTo>
                  <a:lnTo>
                    <a:pt x="71140" y="711398"/>
                  </a:lnTo>
                  <a:cubicBezTo>
                    <a:pt x="31850" y="711398"/>
                    <a:pt x="0" y="679548"/>
                    <a:pt x="0" y="640258"/>
                  </a:cubicBezTo>
                  <a:lnTo>
                    <a:pt x="0" y="7114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796" tIns="81796" rIns="81796" bIns="8179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kern="1200" dirty="0">
                  <a:latin typeface="微软雅黑" panose="020B0503020204020204" charset="-122"/>
                  <a:ea typeface="微软雅黑" panose="020B0503020204020204" charset="-122"/>
                </a:rPr>
                <a:t>厚积薄发</a:t>
              </a:r>
              <a:endParaRPr lang="zh-CN" altLang="en-US" b="1" kern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000760" y="2428868"/>
            <a:ext cx="285752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dirty="0" smtClean="0">
                <a:latin typeface="+mn-ea"/>
                <a:ea typeface="+mn-ea"/>
              </a:rPr>
              <a:t>运动队建设上力争在全省比赛中名列前茅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dirty="0" smtClean="0">
                <a:latin typeface="+mn-ea"/>
                <a:ea typeface="+mn-ea"/>
              </a:rPr>
              <a:t>努力在三年内获省部级课题一项，发表北大中文核心期刊一篇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dirty="0" smtClean="0">
                <a:latin typeface="+mn-ea"/>
                <a:ea typeface="+mn-ea"/>
              </a:rPr>
              <a:t>做“四有”好老师，充分发挥立德树人作用 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14283" y="214290"/>
            <a:ext cx="8715435" cy="641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1142976" y="4888230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54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en-US" altLang="zh-CN" sz="54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5400" b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谢谢大家！</a:t>
            </a:r>
            <a:endParaRPr lang="en-US" altLang="zh-CN" sz="3600" b="1" dirty="0"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1214414" y="3000373"/>
            <a:ext cx="7500990" cy="4461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endParaRPr lang="en-US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教书育人，不忘初心！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endParaRPr lang="en-US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---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孙小龙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endParaRPr lang="en-US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 indent="0" algn="ctr"/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024255"/>
            <a:ext cx="6858000" cy="751205"/>
          </a:xfrm>
          <a:solidFill>
            <a:srgbClr val="7030A0"/>
          </a:solidFill>
        </p:spPr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3" name="流程图: 联系 52"/>
          <p:cNvSpPr/>
          <p:nvPr/>
        </p:nvSpPr>
        <p:spPr>
          <a:xfrm>
            <a:off x="1803687" y="2100566"/>
            <a:ext cx="571504" cy="35719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563495" y="2018665"/>
            <a:ext cx="437769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个人简介</a:t>
            </a:r>
            <a:endParaRPr lang="zh-CN" sz="2800" b="1" dirty="0" smtClean="0">
              <a:latin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5" name="流程图: 联系 4"/>
          <p:cNvSpPr/>
          <p:nvPr/>
        </p:nvSpPr>
        <p:spPr>
          <a:xfrm>
            <a:off x="1803687" y="2772396"/>
            <a:ext cx="571504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6" name="流程图: 联系 5"/>
          <p:cNvSpPr/>
          <p:nvPr/>
        </p:nvSpPr>
        <p:spPr>
          <a:xfrm>
            <a:off x="1803687" y="3455656"/>
            <a:ext cx="571504" cy="35719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3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" name="流程图: 联系 6"/>
          <p:cNvSpPr/>
          <p:nvPr/>
        </p:nvSpPr>
        <p:spPr>
          <a:xfrm>
            <a:off x="1803687" y="4137646"/>
            <a:ext cx="571504" cy="3571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8" name="流程图: 联系 7"/>
          <p:cNvSpPr/>
          <p:nvPr/>
        </p:nvSpPr>
        <p:spPr>
          <a:xfrm>
            <a:off x="1803687" y="4813921"/>
            <a:ext cx="571504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5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1803687" y="5492736"/>
            <a:ext cx="571504" cy="35719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6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63495" y="2690495"/>
            <a:ext cx="4377055" cy="52197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思想政治与师德师风表现</a:t>
            </a:r>
            <a:endParaRPr lang="zh-CN" altLang="en-US" sz="2800" b="1" dirty="0" smtClean="0"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63495" y="3373755"/>
            <a:ext cx="4377690" cy="52197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教学科研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工作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业绩</a:t>
            </a:r>
            <a:endParaRPr lang="zh-CN" sz="2800" b="1" dirty="0">
              <a:latin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64130" y="4055110"/>
            <a:ext cx="4377055" cy="52197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代表性学术成果</a:t>
            </a:r>
            <a:endParaRPr lang="zh-CN" sz="2800" b="1" dirty="0">
              <a:latin typeface="宋体" panose="02010600030101010101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64130" y="4731385"/>
            <a:ext cx="4377055" cy="52197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ym typeface="+mn-ea"/>
              </a:rPr>
              <a:t>参与团队及公益服务情况</a:t>
            </a:r>
            <a:endParaRPr lang="zh-CN" altLang="en-US" sz="2800" b="1" dirty="0"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3495" y="5410200"/>
            <a:ext cx="4377055" cy="52197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pPr algn="l"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发展潜力与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工作设想</a:t>
            </a:r>
            <a:endParaRPr lang="zh-CN" sz="2800" b="1" dirty="0">
              <a:latin typeface="+mn-ea"/>
              <a:ea typeface="+mn-ea"/>
              <a:cs typeface="Times New Roman" panose="02020603050405020304" pitchFamily="18" charset="0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5"/>
          <p:cNvSpPr txBox="1"/>
          <p:nvPr/>
        </p:nvSpPr>
        <p:spPr>
          <a:xfrm>
            <a:off x="287338" y="257493"/>
            <a:ext cx="32861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>
                <a:latin typeface="+mj-ea"/>
                <a:ea typeface="+mj-ea"/>
              </a:rPr>
              <a:t>1. </a:t>
            </a:r>
            <a:r>
              <a:rPr lang="zh-CN" altLang="en-US" sz="2800" b="1" dirty="0" smtClean="0">
                <a:latin typeface="+mj-ea"/>
                <a:ea typeface="+mj-ea"/>
              </a:rPr>
              <a:t>个人简介</a:t>
            </a:r>
            <a:endParaRPr lang="zh-CN" altLang="en-US" sz="2800" b="1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-1857424" y="3643318"/>
            <a:ext cx="4572041" cy="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39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14340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1000125" y="2000250"/>
            <a:ext cx="4150995" cy="3987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2001.7-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现今在体育部从事教学工作</a:t>
            </a:r>
            <a:endParaRPr lang="en-US" sz="2000" b="1" dirty="0">
              <a:latin typeface="+mn-ea"/>
              <a:ea typeface="+mn-ea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00125" y="3000375"/>
            <a:ext cx="198247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  <a:sym typeface="Calibri" panose="020F0502020204030204" charset="0"/>
              </a:rPr>
              <a:t>2006</a:t>
            </a:r>
            <a:r>
              <a:rPr lang="zh-CN" sz="2000" b="1" dirty="0" smtClean="0">
                <a:latin typeface="+mn-ea"/>
                <a:ea typeface="+mn-ea"/>
                <a:cs typeface="Times New Roman" panose="02020603050405020304" pitchFamily="18" charset="0"/>
                <a:sym typeface="Calibri" panose="020F0502020204030204" charset="0"/>
              </a:rPr>
              <a:t>年</a:t>
            </a:r>
            <a:r>
              <a:rPr lang="zh-CN" altLang="en-US" sz="2000" b="1" dirty="0" smtClean="0">
                <a:latin typeface="+mn-ea"/>
                <a:ea typeface="+mn-ea"/>
                <a:sym typeface="+mn-ea"/>
              </a:rPr>
              <a:t>晋升讲师</a:t>
            </a:r>
            <a:endParaRPr lang="en-US" sz="2000" b="1" dirty="0">
              <a:latin typeface="+mn-ea"/>
              <a:ea typeface="+mn-ea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62" name="流程图: 联系 61"/>
          <p:cNvSpPr/>
          <p:nvPr/>
        </p:nvSpPr>
        <p:spPr>
          <a:xfrm>
            <a:off x="214282" y="2525820"/>
            <a:ext cx="571504" cy="35719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7" name="流程图: 联系 66"/>
          <p:cNvSpPr/>
          <p:nvPr/>
        </p:nvSpPr>
        <p:spPr>
          <a:xfrm>
            <a:off x="214282" y="3515746"/>
            <a:ext cx="571504" cy="35719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8" name="流程图: 联系 67"/>
          <p:cNvSpPr/>
          <p:nvPr/>
        </p:nvSpPr>
        <p:spPr>
          <a:xfrm>
            <a:off x="214282" y="3020783"/>
            <a:ext cx="571504" cy="35719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928670"/>
            <a:ext cx="664373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n-ea"/>
                <a:ea typeface="+mn-ea"/>
              </a:rPr>
              <a:t>孙小龙，男，</a:t>
            </a:r>
            <a:r>
              <a:rPr lang="en-US" altLang="zh-CN" sz="2000" b="1" dirty="0" smtClean="0">
                <a:latin typeface="+mn-ea"/>
                <a:ea typeface="+mn-ea"/>
              </a:rPr>
              <a:t>1976</a:t>
            </a:r>
            <a:r>
              <a:rPr lang="zh-CN" altLang="en-US" sz="2000" b="1" dirty="0" smtClean="0">
                <a:latin typeface="+mn-ea"/>
                <a:ea typeface="+mn-ea"/>
              </a:rPr>
              <a:t>年</a:t>
            </a:r>
            <a:r>
              <a:rPr lang="en-US" altLang="zh-CN" sz="2000" b="1" dirty="0" smtClean="0">
                <a:latin typeface="+mn-ea"/>
                <a:ea typeface="+mn-ea"/>
              </a:rPr>
              <a:t>12</a:t>
            </a:r>
            <a:r>
              <a:rPr lang="zh-CN" altLang="en-US" sz="2000" b="1" dirty="0" smtClean="0">
                <a:latin typeface="+mn-ea"/>
                <a:ea typeface="+mn-ea"/>
              </a:rPr>
              <a:t>月出生 ，安徽巢湖人。</a:t>
            </a:r>
            <a:endParaRPr lang="en-US" altLang="zh-CN" sz="2000" b="1" dirty="0" smtClean="0">
              <a:latin typeface="+mn-ea"/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7043" y="5220667"/>
            <a:ext cx="8001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630555"/>
            <a:r>
              <a:rPr lang="zh-CN" altLang="en-US" sz="2000" b="1" dirty="0" smtClean="0">
                <a:sym typeface="宋体" panose="02010600030101010101" pitchFamily="2" charset="-122"/>
              </a:rPr>
              <a:t>多年来，认真踏实完成学校、体育部交给的各项工作任务，爱岗敬业，思想态度端正。</a:t>
            </a:r>
            <a:r>
              <a:rPr lang="zh-CN" altLang="en-US" sz="2000" b="1" dirty="0" smtClean="0">
                <a:solidFill>
                  <a:srgbClr val="FF0000"/>
                </a:solidFill>
                <a:sym typeface="宋体" panose="02010600030101010101" pitchFamily="2" charset="-122"/>
              </a:rPr>
              <a:t>申报教学教研类副教授</a:t>
            </a:r>
            <a:r>
              <a:rPr lang="zh-CN" altLang="en-US" sz="2000" b="1" dirty="0" smtClean="0">
                <a:sym typeface="宋体" panose="02010600030101010101" pitchFamily="2" charset="-122"/>
              </a:rPr>
              <a:t>。</a:t>
            </a:r>
            <a:endParaRPr lang="zh-CN" altLang="en-US" sz="2000" b="1" dirty="0" smtClean="0"/>
          </a:p>
        </p:txBody>
      </p:sp>
      <p:sp>
        <p:nvSpPr>
          <p:cNvPr id="25" name="流程图: 联系 24"/>
          <p:cNvSpPr/>
          <p:nvPr/>
        </p:nvSpPr>
        <p:spPr>
          <a:xfrm>
            <a:off x="214282" y="2030857"/>
            <a:ext cx="571504" cy="35719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1370" y="2505386"/>
            <a:ext cx="650085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2004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.</a:t>
            </a: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-200</a:t>
            </a: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.</a:t>
            </a: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  <a:sym typeface="Calibri" panose="020F0502020204030204" charset="0"/>
              </a:rPr>
              <a:t>于苏州大学攻读硕士学位</a:t>
            </a:r>
            <a:endParaRPr lang="en-US" sz="2000" b="1" dirty="0">
              <a:latin typeface="+mn-ea"/>
              <a:ea typeface="+mn-ea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63930" y="1428750"/>
            <a:ext cx="5822950" cy="3987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19</a:t>
            </a: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97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.9-200</a:t>
            </a: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.7</a:t>
            </a:r>
            <a:r>
              <a:rPr lang="zh-CN" altLang="en-US" sz="2000" b="1" dirty="0" smtClean="0">
                <a:latin typeface="+mn-ea"/>
                <a:ea typeface="+mn-ea"/>
              </a:rPr>
              <a:t>就读于安徽师范大学体育教育专业</a:t>
            </a:r>
            <a:endParaRPr lang="en-US" sz="2000" b="1" dirty="0">
              <a:latin typeface="+mn-ea"/>
              <a:ea typeface="+mn-ea"/>
              <a:cs typeface="Times New Roman" panose="02020603050405020304" pitchFamily="18" charset="0"/>
              <a:sym typeface="Calibri" panose="020F0502020204030204" charset="0"/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214282" y="1535894"/>
            <a:ext cx="571504" cy="35719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685" y="3567430"/>
            <a:ext cx="65684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0" hangingPunct="0"/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000" b="1" dirty="0" smtClean="0">
                <a:latin typeface="+mn-ea"/>
                <a:ea typeface="+mn-ea"/>
                <a:sym typeface="+mn-ea"/>
              </a:rPr>
              <a:t>1</a:t>
            </a:r>
            <a:r>
              <a:rPr lang="en-US" altLang="zh-CN" sz="2000" b="1" dirty="0" smtClean="0">
                <a:latin typeface="+mn-ea"/>
                <a:ea typeface="+mn-ea"/>
                <a:sym typeface="+mn-ea"/>
              </a:rPr>
              <a:t>8</a:t>
            </a:r>
            <a:r>
              <a:rPr lang="zh-CN" altLang="en-US" sz="2000" b="1" dirty="0" smtClean="0">
                <a:latin typeface="+mn-ea"/>
                <a:ea typeface="+mn-ea"/>
                <a:sym typeface="+mn-ea"/>
              </a:rPr>
              <a:t>年参加党校第25期教职工入党积极分子班学习并结业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5"/>
          <p:cNvSpPr txBox="1"/>
          <p:nvPr/>
        </p:nvSpPr>
        <p:spPr>
          <a:xfrm>
            <a:off x="323215" y="268605"/>
            <a:ext cx="6346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n-ea"/>
                <a:ea typeface="+mn-ea"/>
              </a:rPr>
              <a:t>2.</a:t>
            </a:r>
            <a:r>
              <a:rPr lang="en-US" altLang="zh-CN" sz="2400" b="1" dirty="0" smtClean="0">
                <a:latin typeface="+mn-ea"/>
                <a:ea typeface="+mn-ea"/>
              </a:rPr>
              <a:t>1</a:t>
            </a:r>
            <a:r>
              <a:rPr lang="zh-CN" altLang="en-US" sz="2800" b="1" dirty="0" smtClean="0">
                <a:latin typeface="+mn-ea"/>
                <a:ea typeface="+mn-ea"/>
              </a:rPr>
              <a:t>思想政治与师德师风表现</a:t>
            </a:r>
            <a:r>
              <a:rPr lang="en-US" altLang="zh-CN" sz="2800" b="1" dirty="0" smtClean="0">
                <a:latin typeface="+mj-ea"/>
                <a:ea typeface="+mj-ea"/>
                <a:sym typeface="+mn-ea"/>
              </a:rPr>
              <a:t>-</a:t>
            </a:r>
            <a:r>
              <a:rPr lang="zh-CN" altLang="en-US" sz="2400" b="1" dirty="0" smtClean="0">
                <a:latin typeface="+mn-ea"/>
                <a:ea typeface="+mn-ea"/>
                <a:sym typeface="+mn-ea"/>
              </a:rPr>
              <a:t>思想政治</a:t>
            </a:r>
            <a:endParaRPr lang="zh-CN" altLang="en-US" sz="2400" b="1" dirty="0" smtClean="0">
              <a:latin typeface="+mn-ea"/>
              <a:ea typeface="+mn-ea"/>
              <a:sym typeface="+mn-ea"/>
            </a:endParaRPr>
          </a:p>
        </p:txBody>
      </p:sp>
      <p:sp>
        <p:nvSpPr>
          <p:cNvPr id="27" name="椭圆 26"/>
          <p:cNvSpPr/>
          <p:nvPr/>
        </p:nvSpPr>
        <p:spPr>
          <a:xfrm rot="11047877">
            <a:off x="5843588" y="5775325"/>
            <a:ext cx="122238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7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3" name="文本框 5"/>
          <p:cNvSpPr txBox="1"/>
          <p:nvPr/>
        </p:nvSpPr>
        <p:spPr>
          <a:xfrm>
            <a:off x="428913" y="5483225"/>
            <a:ext cx="65801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n-ea"/>
                <a:ea typeface="+mn-ea"/>
              </a:rPr>
              <a:t>2.</a:t>
            </a:r>
            <a:r>
              <a:rPr lang="en-US" altLang="zh-CN" sz="2400" b="1" dirty="0" smtClean="0">
                <a:latin typeface="+mn-ea"/>
                <a:ea typeface="+mn-ea"/>
              </a:rPr>
              <a:t>2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思想政治与师德师风表现</a:t>
            </a:r>
            <a:r>
              <a:rPr lang="en-US" altLang="zh-CN" sz="2400" b="1" dirty="0" smtClean="0">
                <a:latin typeface="+mj-ea"/>
                <a:ea typeface="+mj-ea"/>
                <a:sym typeface="+mn-ea"/>
              </a:rPr>
              <a:t>-</a:t>
            </a:r>
            <a:r>
              <a:rPr lang="zh-CN" altLang="en-US" sz="2400" b="1" dirty="0" smtClean="0">
                <a:latin typeface="+mn-ea"/>
                <a:ea typeface="+mn-ea"/>
                <a:sym typeface="+mn-ea"/>
              </a:rPr>
              <a:t>师德师风</a:t>
            </a:r>
            <a:endParaRPr lang="zh-CN" altLang="en-US" sz="2400" b="1" dirty="0">
              <a:latin typeface="+mn-ea"/>
              <a:ea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99716" y="6004881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64565" y="6087745"/>
            <a:ext cx="46678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dirty="0" smtClean="0">
                <a:sym typeface="+mn-ea"/>
              </a:rPr>
              <a:t>努力以“四有”好老师标准严格要求自己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2" name="波形 21"/>
          <p:cNvSpPr/>
          <p:nvPr/>
        </p:nvSpPr>
        <p:spPr>
          <a:xfrm>
            <a:off x="500034" y="6128711"/>
            <a:ext cx="357190" cy="285752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波形 27"/>
          <p:cNvSpPr/>
          <p:nvPr/>
        </p:nvSpPr>
        <p:spPr>
          <a:xfrm>
            <a:off x="500034" y="1502716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pic>
        <p:nvPicPr>
          <p:cNvPr id="29" name="Picture 2" descr="C:\Users\dell\Desktop\2019职称\微信图片_20190602103345.jpg微信图片_2019060210334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88100" y="1870710"/>
            <a:ext cx="2282825" cy="266128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28596" y="85723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929297" y="1461441"/>
            <a:ext cx="585791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月递交入党申请书</a:t>
            </a:r>
            <a:endParaRPr lang="zh-CN" altLang="en-US" dirty="0"/>
          </a:p>
        </p:txBody>
      </p:sp>
      <p:sp>
        <p:nvSpPr>
          <p:cNvPr id="35" name="波形 34"/>
          <p:cNvSpPr/>
          <p:nvPr/>
        </p:nvSpPr>
        <p:spPr>
          <a:xfrm>
            <a:off x="500034" y="1871019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波形 35"/>
          <p:cNvSpPr/>
          <p:nvPr/>
        </p:nvSpPr>
        <p:spPr>
          <a:xfrm>
            <a:off x="500034" y="2239322"/>
            <a:ext cx="357190" cy="28575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16560" y="857250"/>
            <a:ext cx="82550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在体育部党组织的关心和培养下，积极向党组织靠拢。作为入党积极分子，自觉加强理论学习，切实提高思想政治觉悟，不忘初心，认真做好自己本职工作。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29297" y="2198041"/>
            <a:ext cx="5857916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/>
              <a:t>积极参加体育部党员活动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28662" y="1829741"/>
            <a:ext cx="585791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月参加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教职工入党积极分子班学习并结业</a:t>
            </a:r>
            <a:endParaRPr lang="zh-CN" altLang="en-US" dirty="0" smtClean="0">
              <a:latin typeface="+mn-ea"/>
              <a:ea typeface="+mn-ea"/>
              <a:sym typeface="+mn-ea"/>
            </a:endParaRPr>
          </a:p>
        </p:txBody>
      </p:sp>
      <p:pic>
        <p:nvPicPr>
          <p:cNvPr id="9" name="Picture 2" descr="C:\Users\dell\Desktop\2019职称\微信图片_20190527090215.jpg微信图片_20190527090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745" y="2623820"/>
            <a:ext cx="3391535" cy="2859405"/>
          </a:xfrm>
          <a:prstGeom prst="rect">
            <a:avLst/>
          </a:prstGeom>
          <a:noFill/>
        </p:spPr>
      </p:pic>
      <p:pic>
        <p:nvPicPr>
          <p:cNvPr id="10" name="Picture 2" descr="C:\Users\dell\Desktop\2019职称\微信图片_20190602103319.jpg微信图片_20190602103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066" y="2566283"/>
            <a:ext cx="2143760" cy="285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5"/>
          <p:cNvSpPr txBox="1"/>
          <p:nvPr/>
        </p:nvSpPr>
        <p:spPr>
          <a:xfrm>
            <a:off x="285720" y="285728"/>
            <a:ext cx="6346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j-ea"/>
                <a:ea typeface="+mj-ea"/>
              </a:rPr>
              <a:t>3.</a:t>
            </a:r>
            <a:r>
              <a:rPr lang="en-US" altLang="zh-CN" sz="2400" b="1" dirty="0" smtClean="0"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latin typeface="+mj-ea"/>
                <a:ea typeface="+mj-ea"/>
              </a:rPr>
              <a:t>教学科研</a:t>
            </a:r>
            <a:r>
              <a:rPr lang="zh-CN" altLang="en-US" sz="2800" b="1" dirty="0">
                <a:latin typeface="+mj-ea"/>
                <a:ea typeface="+mj-ea"/>
              </a:rPr>
              <a:t>工作</a:t>
            </a:r>
            <a:r>
              <a:rPr lang="zh-CN" altLang="en-US" sz="2800" b="1" dirty="0" smtClean="0">
                <a:latin typeface="+mj-ea"/>
                <a:ea typeface="+mj-ea"/>
              </a:rPr>
              <a:t>业绩</a:t>
            </a:r>
            <a:r>
              <a:rPr lang="en-US" altLang="zh-CN" sz="2800" b="1" dirty="0" smtClean="0">
                <a:latin typeface="+mj-ea"/>
                <a:ea typeface="+mj-ea"/>
              </a:rPr>
              <a:t>-</a:t>
            </a:r>
            <a:r>
              <a:rPr lang="zh-CN" altLang="en-US" sz="2400" b="1" dirty="0" smtClean="0">
                <a:latin typeface="+mj-ea"/>
                <a:ea typeface="+mj-ea"/>
              </a:rPr>
              <a:t>教学奖励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7" name="椭圆 26"/>
          <p:cNvSpPr/>
          <p:nvPr/>
        </p:nvSpPr>
        <p:spPr>
          <a:xfrm rot="11047877">
            <a:off x="5843588" y="5775325"/>
            <a:ext cx="122238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18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7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928370" y="2057400"/>
            <a:ext cx="5821045" cy="3987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2000" b="1" dirty="0" smtClean="0">
                <a:latin typeface="+mn-ea"/>
                <a:ea typeface="+mn-ea"/>
                <a:sym typeface="+mn-ea"/>
              </a:rPr>
              <a:t>2019</a:t>
            </a:r>
            <a:r>
              <a:rPr lang="zh-CN" altLang="en-US" sz="2000" b="1" dirty="0" smtClean="0">
                <a:latin typeface="+mn-ea"/>
                <a:ea typeface="+mn-ea"/>
                <a:sym typeface="+mn-ea"/>
              </a:rPr>
              <a:t>年代表体育部参加校教工羽毛球比赛获第一名</a:t>
            </a:r>
            <a:endParaRPr lang="zh-CN" altLang="en-US" sz="2000" b="1" dirty="0" smtClean="0">
              <a:latin typeface="+mn-ea"/>
              <a:ea typeface="+mn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 flipH="1" flipV="1">
            <a:off x="-2213816" y="3642520"/>
            <a:ext cx="5143536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流程图: 联系 52"/>
          <p:cNvSpPr/>
          <p:nvPr/>
        </p:nvSpPr>
        <p:spPr>
          <a:xfrm>
            <a:off x="286037" y="1071231"/>
            <a:ext cx="571504" cy="3571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联系 53"/>
          <p:cNvSpPr/>
          <p:nvPr/>
        </p:nvSpPr>
        <p:spPr>
          <a:xfrm>
            <a:off x="286037" y="1591936"/>
            <a:ext cx="571504" cy="3571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流程图: 联系 54"/>
          <p:cNvSpPr/>
          <p:nvPr/>
        </p:nvSpPr>
        <p:spPr>
          <a:xfrm>
            <a:off x="286037" y="2098671"/>
            <a:ext cx="571504" cy="3571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8370" y="1050290"/>
            <a:ext cx="6380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n-ea"/>
                <a:ea typeface="+mn-ea"/>
              </a:rPr>
              <a:t>2017</a:t>
            </a:r>
            <a:r>
              <a:rPr lang="zh-CN" altLang="en-US" sz="2000" b="1" dirty="0" smtClean="0">
                <a:latin typeface="+mn-ea"/>
                <a:ea typeface="+mn-ea"/>
              </a:rPr>
              <a:t>年</a:t>
            </a:r>
            <a:r>
              <a:rPr lang="zh-CN" altLang="en-US" sz="2000" b="1" dirty="0" smtClean="0"/>
              <a:t>参加安徽省体育教师教学技能比赛荣获二等奖</a:t>
            </a:r>
            <a:endParaRPr lang="zh-CN" altLang="en-US" sz="2000" b="1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928370" y="1571625"/>
            <a:ext cx="7193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2000" b="1" dirty="0" smtClean="0">
                <a:latin typeface="+mn-ea"/>
                <a:ea typeface="+mn-ea"/>
                <a:sym typeface="+mn-ea"/>
              </a:rPr>
              <a:t>年</a:t>
            </a:r>
            <a:r>
              <a:rPr lang="zh-CN" altLang="en-US" sz="2000" b="1" dirty="0" smtClean="0">
                <a:sym typeface="+mn-ea"/>
              </a:rPr>
              <a:t>参加安徽省体育教师教学技能比赛荣获一等奖（</a:t>
            </a:r>
            <a:r>
              <a:rPr lang="zh-CN" altLang="en-US" sz="2000" b="1" dirty="0" smtClean="0">
                <a:solidFill>
                  <a:srgbClr val="FF0000"/>
                </a:solidFill>
                <a:uFillTx/>
                <a:sym typeface="+mn-ea"/>
              </a:rPr>
              <a:t>第一名）</a:t>
            </a:r>
            <a:endParaRPr lang="zh-CN" altLang="en-US" sz="2000" b="1" dirty="0" smtClean="0">
              <a:solidFill>
                <a:srgbClr val="FF0000"/>
              </a:solidFill>
              <a:uFillTx/>
              <a:sym typeface="+mn-ea"/>
            </a:endParaRPr>
          </a:p>
        </p:txBody>
      </p:sp>
      <p:pic>
        <p:nvPicPr>
          <p:cNvPr id="29" name="Picture 2" descr="C:\Users\dell\Desktop\2019职称\微信图片_20190527081349.jpg微信图片_2019052708134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6920" y="2456180"/>
            <a:ext cx="3426460" cy="3846195"/>
          </a:xfrm>
          <a:prstGeom prst="rect">
            <a:avLst/>
          </a:prstGeom>
          <a:noFill/>
        </p:spPr>
      </p:pic>
      <p:pic>
        <p:nvPicPr>
          <p:cNvPr id="6" name="Picture 2" descr="C:\Users\dell\Desktop\2019职称\微信图片_20190527083913.jpg微信图片_20190527083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6540" y="2578100"/>
            <a:ext cx="4218305" cy="407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5"/>
          <p:cNvSpPr txBox="1"/>
          <p:nvPr/>
        </p:nvSpPr>
        <p:spPr>
          <a:xfrm>
            <a:off x="322580" y="268605"/>
            <a:ext cx="5213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j-ea"/>
                <a:ea typeface="+mj-ea"/>
              </a:rPr>
              <a:t>3.</a:t>
            </a:r>
            <a:r>
              <a:rPr lang="en-US" altLang="zh-CN" sz="2400" b="1" dirty="0" smtClean="0">
                <a:latin typeface="+mj-ea"/>
                <a:ea typeface="+mj-ea"/>
              </a:rPr>
              <a:t>2</a:t>
            </a:r>
            <a:r>
              <a:rPr lang="zh-CN" altLang="en-US" sz="2800" b="1" dirty="0" smtClean="0">
                <a:latin typeface="+mj-ea"/>
                <a:ea typeface="+mj-ea"/>
                <a:sym typeface="+mn-ea"/>
              </a:rPr>
              <a:t>教学科研</a:t>
            </a:r>
            <a:r>
              <a:rPr lang="zh-CN" altLang="en-US" sz="2800" b="1" dirty="0">
                <a:latin typeface="+mj-ea"/>
                <a:ea typeface="+mj-ea"/>
                <a:sym typeface="+mn-ea"/>
              </a:rPr>
              <a:t>工作</a:t>
            </a:r>
            <a:r>
              <a:rPr lang="zh-CN" altLang="en-US" sz="2800" b="1" dirty="0" smtClean="0">
                <a:latin typeface="+mj-ea"/>
                <a:ea typeface="+mj-ea"/>
                <a:sym typeface="+mn-ea"/>
              </a:rPr>
              <a:t>业绩</a:t>
            </a:r>
            <a:r>
              <a:rPr lang="en-US" altLang="zh-CN" sz="2400" b="1" dirty="0">
                <a:latin typeface="+mj-ea"/>
                <a:ea typeface="+mj-ea"/>
              </a:rPr>
              <a:t>-</a:t>
            </a:r>
            <a:r>
              <a:rPr lang="zh-CN" altLang="en-US" sz="2400" b="1" dirty="0">
                <a:latin typeface="+mj-ea"/>
                <a:ea typeface="+mj-ea"/>
              </a:rPr>
              <a:t>本科</a:t>
            </a:r>
            <a:r>
              <a:rPr lang="zh-CN" altLang="en-US" sz="2400" b="1" dirty="0" smtClean="0">
                <a:latin typeface="+mj-ea"/>
                <a:ea typeface="+mj-ea"/>
              </a:rPr>
              <a:t>教学</a:t>
            </a:r>
            <a:endParaRPr lang="zh-CN" altLang="en-US" sz="2400" b="1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15925" y="725805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0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14340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357158" y="2428868"/>
          <a:ext cx="8143933" cy="4072105"/>
        </p:xfrm>
        <a:graphic>
          <a:graphicData uri="http://schemas.openxmlformats.org/drawingml/2006/table">
            <a:tbl>
              <a:tblPr/>
              <a:tblGrid>
                <a:gridCol w="1431617"/>
                <a:gridCol w="1498203"/>
                <a:gridCol w="1165268"/>
                <a:gridCol w="665867"/>
                <a:gridCol w="1025524"/>
                <a:gridCol w="1305012"/>
                <a:gridCol w="1052442"/>
              </a:tblGrid>
              <a:tr h="4029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时间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课程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班数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人数</a:t>
                      </a:r>
                      <a:endParaRPr lang="zh-CN" sz="1600" b="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学时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总计（学时）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超额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2014.1--12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大学体育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18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384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590</a:t>
                      </a:r>
                      <a:endParaRPr lang="en-US" altLang="zh-CN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97</a:t>
                      </a:r>
                      <a:r>
                        <a:rPr lang="zh-CN" altLang="en-US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％</a:t>
                      </a:r>
                      <a:endParaRPr lang="en-US" sz="1600" kern="1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2014.1-</a:t>
                      </a: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12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运动队训练等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206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2015.1--12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大学体育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19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424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522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74</a:t>
                      </a:r>
                      <a:r>
                        <a:rPr lang="zh-CN" altLang="en-US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％</a:t>
                      </a:r>
                      <a:endParaRPr lang="en-US" sz="1600" kern="1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2015.1--12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运动队训练等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98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2016.1—12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大学体育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544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669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123</a:t>
                      </a:r>
                      <a:r>
                        <a:rPr lang="zh-CN" altLang="en-US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％</a:t>
                      </a:r>
                      <a:endParaRPr lang="en-US" sz="1600" kern="1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2016.1--12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运动队训练等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125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2017.1--12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大学体育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672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847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182</a:t>
                      </a:r>
                      <a:r>
                        <a:rPr lang="zh-CN" altLang="en-US" sz="1600" kern="1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％</a:t>
                      </a:r>
                      <a:endParaRPr lang="en-US" sz="1600" kern="1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2017.1--12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运动队训练等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175</a:t>
                      </a:r>
                      <a:endParaRPr 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2018.1-</a:t>
                      </a: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12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大学体育</a:t>
                      </a:r>
                      <a:endParaRPr lang="zh-CN" sz="16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40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702</a:t>
                      </a:r>
                      <a:endParaRPr lang="en-US" altLang="zh-CN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907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zh-CN" altLang="en-US" sz="1800" kern="100" baseline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altLang="zh-CN" sz="1800" kern="100" baseline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</a:t>
                      </a:r>
                      <a:r>
                        <a:rPr lang="zh-CN" altLang="en-US" sz="1600" kern="100" baseline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％</a:t>
                      </a:r>
                      <a:endParaRPr lang="zh-CN" altLang="en-US" sz="1600" kern="100" baseline="0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2018.1--12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运动队训练等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205</a:t>
                      </a:r>
                      <a:endParaRPr lang="zh-CN" sz="16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50484" marR="50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2910" y="1858098"/>
            <a:ext cx="7643866" cy="675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近五年完成本科教学工作情况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(2014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7158" y="928670"/>
            <a:ext cx="842968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</a:t>
            </a:r>
            <a:r>
              <a:rPr lang="zh-CN" altLang="en-US" dirty="0" smtClean="0">
                <a:latin typeface="宋体" panose="02010600030101010101" pitchFamily="2" charset="-122"/>
              </a:rPr>
              <a:t>近五年年均授课</a:t>
            </a:r>
            <a:r>
              <a:rPr lang="en-US" altLang="zh-CN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</a:rPr>
              <a:t>20</a:t>
            </a:r>
            <a:r>
              <a:rPr lang="zh-CN" altLang="en-US" dirty="0" smtClean="0">
                <a:latin typeface="宋体" panose="02010600030101010101" pitchFamily="2" charset="-122"/>
              </a:rPr>
              <a:t>个班，年均工作量高达</a:t>
            </a:r>
            <a:r>
              <a:rPr lang="en-US" dirty="0" smtClean="0">
                <a:solidFill>
                  <a:srgbClr val="FF0000"/>
                </a:solidFill>
                <a:latin typeface="+mn-ea"/>
                <a:ea typeface="+mn-ea"/>
              </a:rPr>
              <a:t>707</a:t>
            </a:r>
            <a:r>
              <a:rPr lang="zh-CN" altLang="en-US" dirty="0" smtClean="0">
                <a:latin typeface="宋体" panose="02010600030101010101" pitchFamily="2" charset="-122"/>
              </a:rPr>
              <a:t>学时，是额定工作量</a:t>
            </a:r>
            <a:r>
              <a:rPr lang="en-US" dirty="0" smtClean="0">
                <a:solidFill>
                  <a:srgbClr val="FF0000"/>
                </a:solidFill>
                <a:latin typeface="+mn-ea"/>
                <a:ea typeface="+mn-ea"/>
              </a:rPr>
              <a:t>300</a:t>
            </a:r>
            <a:r>
              <a:rPr lang="zh-CN" altLang="en-US" dirty="0" smtClean="0">
                <a:latin typeface="宋体" panose="02010600030101010101" pitchFamily="2" charset="-122"/>
              </a:rPr>
              <a:t>学时的</a:t>
            </a:r>
            <a:r>
              <a:rPr lang="en-US" dirty="0" smtClean="0">
                <a:solidFill>
                  <a:srgbClr val="FF0000"/>
                </a:solidFill>
                <a:latin typeface="+mn-ea"/>
                <a:ea typeface="+mn-ea"/>
              </a:rPr>
              <a:t>2.4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倍</a:t>
            </a:r>
            <a:r>
              <a:rPr lang="zh-CN" altLang="en-US" dirty="0" smtClean="0">
                <a:latin typeface="宋体" panose="02010600030101010101" pitchFamily="2" charset="-122"/>
              </a:rPr>
              <a:t>，教学态度端正，教学方法多样，教学过程及教学评价测评结果为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优秀</a:t>
            </a:r>
            <a:r>
              <a:rPr lang="zh-CN" altLang="en-US" dirty="0" smtClean="0">
                <a:latin typeface="宋体" panose="02010600030101010101" pitchFamily="2" charset="-122"/>
              </a:rPr>
              <a:t>。</a:t>
            </a:r>
            <a:r>
              <a:rPr lang="zh-CN" altLang="en-US" dirty="0" smtClean="0">
                <a:sym typeface="宋体" panose="02010600030101010101" pitchFamily="2" charset="-122"/>
              </a:rPr>
              <a:t>在教学工作中做到让领导信任，让同事称赞，让学生敬重。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文本框 5"/>
          <p:cNvSpPr txBox="1"/>
          <p:nvPr/>
        </p:nvSpPr>
        <p:spPr>
          <a:xfrm>
            <a:off x="322580" y="268605"/>
            <a:ext cx="6346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n-ea"/>
                <a:ea typeface="+mn-ea"/>
              </a:rPr>
              <a:t>3.</a:t>
            </a:r>
            <a:r>
              <a:rPr lang="en-US" altLang="zh-CN" sz="2400" b="1" dirty="0" smtClean="0">
                <a:latin typeface="+mn-ea"/>
                <a:ea typeface="+mn-ea"/>
              </a:rPr>
              <a:t>3</a:t>
            </a:r>
            <a:r>
              <a:rPr lang="zh-CN" altLang="en-US" sz="2800" b="1" dirty="0" smtClean="0">
                <a:latin typeface="+mj-ea"/>
                <a:ea typeface="+mj-ea"/>
                <a:sym typeface="+mn-ea"/>
              </a:rPr>
              <a:t>教学科研</a:t>
            </a:r>
            <a:r>
              <a:rPr lang="zh-CN" altLang="en-US" sz="2800" b="1" dirty="0" smtClean="0">
                <a:latin typeface="+mn-ea"/>
                <a:ea typeface="+mn-ea"/>
              </a:rPr>
              <a:t>工作业绩</a:t>
            </a:r>
            <a:r>
              <a:rPr lang="en-US" altLang="zh-CN" sz="2800" b="1" dirty="0" smtClean="0">
                <a:latin typeface="+mn-ea"/>
                <a:ea typeface="+mn-ea"/>
              </a:rPr>
              <a:t>-</a:t>
            </a:r>
            <a:r>
              <a:rPr lang="zh-CN" altLang="en-US" sz="2400" b="1" dirty="0" smtClean="0">
                <a:latin typeface="+mn-ea"/>
                <a:ea typeface="+mn-ea"/>
              </a:rPr>
              <a:t>运动队发展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 rot="11047877">
            <a:off x="5843588" y="5775325"/>
            <a:ext cx="122238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7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" name="文本框 57"/>
          <p:cNvSpPr txBox="1"/>
          <p:nvPr/>
        </p:nvSpPr>
        <p:spPr>
          <a:xfrm>
            <a:off x="3428992" y="4429132"/>
            <a:ext cx="453644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214282" y="2143114"/>
          <a:ext cx="8643997" cy="4214975"/>
        </p:xfrm>
        <a:graphic>
          <a:graphicData uri="http://schemas.openxmlformats.org/drawingml/2006/table">
            <a:tbl>
              <a:tblPr/>
              <a:tblGrid>
                <a:gridCol w="1178728"/>
                <a:gridCol w="4208145"/>
                <a:gridCol w="1213998"/>
                <a:gridCol w="2043126"/>
              </a:tblGrid>
              <a:tr h="58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+mn-ea"/>
                          <a:ea typeface="+mn-ea"/>
                          <a:cs typeface="Times New Roman" panose="02020603050405020304"/>
                        </a:rPr>
                        <a:t>年份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n-ea"/>
                          <a:ea typeface="+mn-ea"/>
                          <a:cs typeface="Times New Roman" panose="02020603050405020304"/>
                        </a:rPr>
                        <a:t>名称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n-ea"/>
                          <a:ea typeface="+mn-ea"/>
                          <a:cs typeface="Times New Roman" panose="02020603050405020304"/>
                        </a:rPr>
                        <a:t>奖项等级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n-ea"/>
                          <a:ea typeface="+mn-ea"/>
                          <a:cs typeface="Times New Roman" panose="02020603050405020304"/>
                        </a:rPr>
                        <a:t>组别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2014</a:t>
                      </a:r>
                      <a:endParaRPr lang="en-US" sz="1600" kern="10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安徽省第十三届运动会高校部排球比赛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+mn-ea"/>
                          <a:ea typeface="+mn-ea"/>
                          <a:cs typeface="Times New Roman" panose="02020603050405020304"/>
                        </a:rPr>
                        <a:t>二等奖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甲</a:t>
                      </a:r>
                      <a:r>
                        <a:rPr lang="zh-CN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组</a:t>
                      </a:r>
                      <a:r>
                        <a:rPr lang="zh-CN" altLang="en-US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（普通大学生）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2016</a:t>
                      </a:r>
                      <a:endParaRPr lang="en-US" sz="1600" kern="10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安徽省大学生排球联赛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+mn-ea"/>
                          <a:cs typeface="Times New Roman" panose="02020603050405020304"/>
                          <a:sym typeface="+mn-ea"/>
                        </a:rPr>
                        <a:t>二等奖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甲</a:t>
                      </a:r>
                      <a:r>
                        <a:rPr lang="zh-CN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组</a:t>
                      </a:r>
                      <a:r>
                        <a:rPr lang="zh-CN" altLang="en-US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（普通大学生）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</a:t>
                      </a:r>
                      <a:endParaRPr lang="en-US" sz="1600" kern="10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ea typeface="+mn-ea"/>
                          <a:cs typeface="Times New Roman" panose="02020603050405020304"/>
                        </a:rPr>
                        <a:t>安徽省大学生排球联赛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+mn-ea"/>
                          <a:cs typeface="Times New Roman" panose="02020603050405020304"/>
                          <a:sym typeface="+mn-ea"/>
                        </a:rPr>
                        <a:t>二等奖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甲</a:t>
                      </a:r>
                      <a:r>
                        <a:rPr lang="zh-CN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组</a:t>
                      </a:r>
                      <a:r>
                        <a:rPr lang="zh-CN" altLang="en-US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（普通大学生）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</a:t>
                      </a:r>
                      <a:endParaRPr lang="en-US" sz="1600" kern="100" dirty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安徽省第十四届运动会高校部排球比赛</a:t>
                      </a: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+mn-ea"/>
                          <a:cs typeface="Times New Roman" panose="02020603050405020304"/>
                          <a:sym typeface="+mn-ea"/>
                        </a:rPr>
                        <a:t>二等奖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cs typeface="Times New Roman" panose="02020603050405020304"/>
                          <a:sym typeface="+mn-ea"/>
                        </a:rPr>
                        <a:t>甲</a:t>
                      </a:r>
                      <a:r>
                        <a:rPr lang="zh-CN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组</a:t>
                      </a:r>
                      <a:r>
                        <a:rPr lang="zh-CN" altLang="en-US" sz="1600" kern="100" dirty="0" smtClean="0">
                          <a:latin typeface="+mn-ea"/>
                          <a:cs typeface="Times New Roman" panose="02020603050405020304"/>
                          <a:sym typeface="+mn-ea"/>
                        </a:rPr>
                        <a:t>（普通大学生）</a:t>
                      </a: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600" kern="10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85085" y="938512"/>
            <a:ext cx="864399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除教学任务以外，还长期担任学生男子排球队教练员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一职，克服多重家庭困难，克服教学时数多现状，克服跨校区不利因素，利用晚上、周末、节假日时间指导学生训练，多年来以敬业、勤勉、自律、高标准严格</a:t>
            </a:r>
            <a:r>
              <a:rPr lang="zh-CN" altLang="en-US" dirty="0" smtClean="0"/>
              <a:t>要求自己 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文本框 5"/>
          <p:cNvSpPr txBox="1"/>
          <p:nvPr/>
        </p:nvSpPr>
        <p:spPr>
          <a:xfrm>
            <a:off x="322580" y="268605"/>
            <a:ext cx="6334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j-ea"/>
                <a:ea typeface="+mj-ea"/>
              </a:rPr>
              <a:t>3.</a:t>
            </a:r>
            <a:r>
              <a:rPr lang="en-US" altLang="zh-CN" sz="2400" b="1" dirty="0" smtClean="0">
                <a:latin typeface="+mj-ea"/>
                <a:ea typeface="+mj-ea"/>
              </a:rPr>
              <a:t>4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  <a:sym typeface="+mn-ea"/>
              </a:rPr>
              <a:t>教学科研</a:t>
            </a:r>
            <a:r>
              <a:rPr lang="zh-CN" altLang="en-US" sz="2800" b="1" dirty="0">
                <a:latin typeface="+mj-ea"/>
                <a:ea typeface="+mj-ea"/>
              </a:rPr>
              <a:t>工作业绩</a:t>
            </a:r>
            <a:r>
              <a:rPr lang="en-US" altLang="zh-CN" sz="2400" b="1" dirty="0" smtClean="0">
                <a:latin typeface="+mj-ea"/>
                <a:ea typeface="+mj-ea"/>
              </a:rPr>
              <a:t>-</a:t>
            </a:r>
            <a:r>
              <a:rPr lang="zh-CN" altLang="en-US" sz="2400" b="1" dirty="0" smtClean="0">
                <a:latin typeface="+mj-ea"/>
                <a:ea typeface="+mj-ea"/>
              </a:rPr>
              <a:t>科研成果（课题）</a:t>
            </a:r>
            <a:endParaRPr lang="zh-CN" altLang="zh-CN" sz="2400" b="1" dirty="0">
              <a:latin typeface="+mj-ea"/>
              <a:ea typeface="+mj-ea"/>
            </a:endParaRPr>
          </a:p>
        </p:txBody>
      </p:sp>
      <p:sp>
        <p:nvSpPr>
          <p:cNvPr id="18438" name="文本框 11"/>
          <p:cNvSpPr txBox="1"/>
          <p:nvPr/>
        </p:nvSpPr>
        <p:spPr>
          <a:xfrm>
            <a:off x="5803900" y="1362075"/>
            <a:ext cx="2368550" cy="503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14340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35940" y="1720215"/>
          <a:ext cx="7858125" cy="4035425"/>
        </p:xfrm>
        <a:graphic>
          <a:graphicData uri="http://schemas.openxmlformats.org/drawingml/2006/table">
            <a:tbl>
              <a:tblPr/>
              <a:tblGrid>
                <a:gridCol w="648335"/>
                <a:gridCol w="2489200"/>
                <a:gridCol w="1730375"/>
                <a:gridCol w="1063625"/>
                <a:gridCol w="523240"/>
                <a:gridCol w="522605"/>
                <a:gridCol w="880745"/>
              </a:tblGrid>
              <a:tr h="659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时间</a:t>
                      </a:r>
                      <a:endParaRPr lang="zh-CN" alt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项目名称</a:t>
                      </a:r>
                      <a:endParaRPr lang="zh-CN" alt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级别</a:t>
                      </a:r>
                      <a:endParaRPr lang="zh-CN" alt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到账经费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（万元）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角色</a:t>
                      </a:r>
                      <a:endParaRPr lang="zh-CN" altLang="en-US" sz="1600" kern="1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结题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成果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2010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皖江城市带全民健身工程再审视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（2010AHST0961）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厅局级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0.4</a:t>
                      </a:r>
                      <a:endParaRPr lang="en-US" altLang="zh-CN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主持</a:t>
                      </a:r>
                      <a:endParaRPr lang="zh-CN" altLang="en-US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是</a:t>
                      </a:r>
                      <a:endParaRPr lang="zh-CN" altLang="en-US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结题报告</a:t>
                      </a:r>
                      <a:endParaRPr lang="zh-CN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2010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合肥市发展生态社区体育的研究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（2010HGXJ0116）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校级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0.3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主持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是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结题报告</a:t>
                      </a:r>
                      <a:endParaRPr lang="zh-CN" sz="16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论文一篇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2013</a:t>
                      </a:r>
                      <a:endParaRPr 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安徽省中等职业学校体育课程改革的现状与对策研究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（JG13011）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厅局级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主持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是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结题报告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88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2013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体育类本科生实践能力考核标准研究（2013jyxm038）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省级重点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第三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是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结题报告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论文三篇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53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安徽省体育场馆建设与生态文明研究（ASS2015131）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厅局级重点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第三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是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sz="1600" kern="1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结题报告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1154" y="790876"/>
            <a:ext cx="8072494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在繁重的</a:t>
            </a:r>
            <a:r>
              <a:rPr lang="zh-CN" altLang="en-US" dirty="0" smtClean="0">
                <a:solidFill>
                  <a:srgbClr val="FF0000"/>
                </a:solidFill>
              </a:rPr>
              <a:t>教学任务</a:t>
            </a:r>
            <a:r>
              <a:rPr lang="zh-CN" altLang="en-US" dirty="0" smtClean="0"/>
              <a:t>、校男子排球队</a:t>
            </a:r>
            <a:r>
              <a:rPr lang="zh-CN" altLang="en-US" dirty="0" smtClean="0">
                <a:solidFill>
                  <a:srgbClr val="FF0000"/>
                </a:solidFill>
              </a:rPr>
              <a:t>训练任务</a:t>
            </a:r>
            <a:r>
              <a:rPr lang="zh-CN" altLang="en-US" dirty="0" smtClean="0"/>
              <a:t>、每年的学生</a:t>
            </a:r>
            <a:r>
              <a:rPr lang="zh-CN" altLang="en-US" dirty="0" smtClean="0">
                <a:solidFill>
                  <a:srgbClr val="FF0000"/>
                </a:solidFill>
              </a:rPr>
              <a:t>体质测试任务</a:t>
            </a:r>
            <a:r>
              <a:rPr lang="zh-CN" altLang="en-US" dirty="0" smtClean="0"/>
              <a:t>、校内外各类</a:t>
            </a:r>
            <a:r>
              <a:rPr lang="zh-CN" altLang="en-US" dirty="0" smtClean="0">
                <a:solidFill>
                  <a:srgbClr val="FF0000"/>
                </a:solidFill>
              </a:rPr>
              <a:t>裁判任务</a:t>
            </a:r>
            <a:r>
              <a:rPr lang="zh-CN" altLang="en-US" dirty="0" smtClean="0"/>
              <a:t>下，不断学习，勤于思考，积极申报科研项目、教研项目等</a:t>
            </a:r>
            <a:r>
              <a:rPr lang="en-US" altLang="zh-CN" dirty="0" smtClean="0"/>
              <a:t>,</a:t>
            </a:r>
            <a:r>
              <a:rPr lang="zh-CN" altLang="en-US" dirty="0" smtClean="0"/>
              <a:t>在以后的工作学习中会在教学、训练、科研等方面</a:t>
            </a:r>
            <a:r>
              <a:rPr lang="zh-CN" altLang="en-US" dirty="0" smtClean="0">
                <a:solidFill>
                  <a:schemeClr val="tx1"/>
                </a:solidFill>
                <a:uFillTx/>
              </a:rPr>
              <a:t>付出更多努力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5940" y="5620385"/>
          <a:ext cx="7858125" cy="932815"/>
        </p:xfrm>
        <a:graphic>
          <a:graphicData uri="http://schemas.openxmlformats.org/drawingml/2006/table">
            <a:tbl>
              <a:tblPr/>
              <a:tblGrid>
                <a:gridCol w="648335"/>
                <a:gridCol w="2489200"/>
                <a:gridCol w="1730375"/>
                <a:gridCol w="1063625"/>
                <a:gridCol w="523240"/>
                <a:gridCol w="522605"/>
                <a:gridCol w="880745"/>
              </a:tblGrid>
              <a:tr h="93281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</a:t>
                      </a:r>
                      <a:endParaRPr lang="en-US" alt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精准扶贫背景下大别山体育文化与旅游融合创新研究（AHSKY2017D37）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省级一般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第三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在研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640" marR="20640" marT="10836" marB="10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15925" y="725488"/>
            <a:ext cx="708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文本框 5"/>
          <p:cNvSpPr txBox="1"/>
          <p:nvPr/>
        </p:nvSpPr>
        <p:spPr>
          <a:xfrm>
            <a:off x="322580" y="268605"/>
            <a:ext cx="6193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800" b="1" dirty="0" smtClean="0">
                <a:latin typeface="+mj-ea"/>
                <a:ea typeface="+mj-ea"/>
              </a:rPr>
              <a:t>3.</a:t>
            </a:r>
            <a:r>
              <a:rPr lang="en-US" altLang="zh-CN" sz="2400" b="1" dirty="0" smtClean="0">
                <a:latin typeface="+mj-ea"/>
                <a:ea typeface="+mj-ea"/>
              </a:rPr>
              <a:t>5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  <a:sym typeface="+mn-ea"/>
              </a:rPr>
              <a:t>教学科研</a:t>
            </a:r>
            <a:r>
              <a:rPr lang="zh-CN" altLang="en-US" sz="2800" b="1" dirty="0">
                <a:latin typeface="+mj-ea"/>
                <a:ea typeface="+mj-ea"/>
              </a:rPr>
              <a:t>工作业绩</a:t>
            </a:r>
            <a:r>
              <a:rPr lang="en-US" altLang="zh-CN" sz="2400" b="1" dirty="0" smtClean="0">
                <a:latin typeface="+mj-ea"/>
                <a:ea typeface="+mj-ea"/>
              </a:rPr>
              <a:t>-</a:t>
            </a:r>
            <a:r>
              <a:rPr lang="zh-CN" altLang="en-US" sz="2400" b="1" dirty="0" smtClean="0">
                <a:latin typeface="+mj-ea"/>
                <a:ea typeface="+mj-ea"/>
              </a:rPr>
              <a:t>科研成果（论文）</a:t>
            </a:r>
            <a:endParaRPr lang="zh-CN" altLang="zh-CN" sz="2400" b="1" dirty="0">
              <a:latin typeface="+mj-ea"/>
              <a:ea typeface="+mj-ea"/>
            </a:endParaRPr>
          </a:p>
        </p:txBody>
      </p:sp>
      <p:sp>
        <p:nvSpPr>
          <p:cNvPr id="18438" name="文本框 11"/>
          <p:cNvSpPr txBox="1"/>
          <p:nvPr/>
        </p:nvSpPr>
        <p:spPr>
          <a:xfrm>
            <a:off x="5803900" y="1362075"/>
            <a:ext cx="2368550" cy="503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323215" y="6553835"/>
            <a:ext cx="8567420" cy="304800"/>
            <a:chOff x="509" y="10321"/>
            <a:chExt cx="13492" cy="48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09" y="10586"/>
              <a:ext cx="13493" cy="30"/>
            </a:xfrm>
            <a:prstGeom prst="line">
              <a:avLst/>
            </a:prstGeom>
            <a:ln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4338"/>
            <p:cNvGrpSpPr/>
            <p:nvPr/>
          </p:nvGrpSpPr>
          <p:grpSpPr>
            <a:xfrm>
              <a:off x="5200" y="10321"/>
              <a:ext cx="3999" cy="480"/>
              <a:chOff x="0" y="0"/>
              <a:chExt cx="3999" cy="480"/>
            </a:xfrm>
          </p:grpSpPr>
          <p:sp>
            <p:nvSpPr>
              <p:cNvPr id="14340" name="矩形 42"/>
              <p:cNvSpPr/>
              <p:nvPr/>
            </p:nvSpPr>
            <p:spPr>
              <a:xfrm>
                <a:off x="0" y="47"/>
                <a:ext cx="3999" cy="4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txBody>
              <a:bodyPr lIns="90170" tIns="46990" rIns="90170" bIns="46990" anchor="ctr"/>
              <a:lstStyle/>
              <a:p>
                <a:pPr lvl="0" indent="0" algn="ctr"/>
                <a:endParaRPr lang="zh-CN" altLang="en-US" b="1" dirty="0">
                  <a:solidFill>
                    <a:srgbClr val="FFFFFF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42" name="TextBox 40"/>
              <p:cNvSpPr/>
              <p:nvPr/>
            </p:nvSpPr>
            <p:spPr>
              <a:xfrm>
                <a:off x="359" y="0"/>
                <a:ext cx="2390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sym typeface="Microsoft Himalaya" panose="01010100010101010101" pitchFamily="2" charset="0"/>
                  </a:rPr>
                  <a:t> 合肥工业大学体育部  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71472" y="1857364"/>
          <a:ext cx="8358505" cy="4843780"/>
        </p:xfrm>
        <a:graphic>
          <a:graphicData uri="http://schemas.openxmlformats.org/drawingml/2006/table">
            <a:tbl>
              <a:tblPr/>
              <a:tblGrid>
                <a:gridCol w="708325"/>
                <a:gridCol w="4556125"/>
                <a:gridCol w="1869440"/>
                <a:gridCol w="1224356"/>
              </a:tblGrid>
              <a:tr h="790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名            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刊物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角色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+mn-ea"/>
                        </a:rPr>
                        <a:t>201</a:t>
                      </a:r>
                      <a:r>
                        <a:rPr kumimoji="0" lang="en-US" altLang="zh-CN" sz="1800" b="1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+mn-ea"/>
                        </a:rPr>
                        <a:t>7</a:t>
                      </a:r>
                      <a:endParaRPr kumimoji="0" lang="en-US" altLang="zh-CN" sz="1800" b="1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sym typeface="+mn-ea"/>
                        </a:rPr>
                        <a:t>网络体育信息传播的构成形态、舆论极化与引导机制研究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体育与科学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(</a:t>
                      </a: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cssci</a:t>
                      </a:r>
                      <a:r>
                        <a:rPr lang="en-US" altLang="zh-CN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)</a:t>
                      </a:r>
                      <a:endParaRPr kumimoji="0" lang="en-US" altLang="zh-CN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</a:rPr>
                        <a:t>第一作者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+mn-ea"/>
                        </a:rPr>
                        <a:t>201</a:t>
                      </a:r>
                      <a:r>
                        <a:rPr kumimoji="0" lang="en-US" altLang="zh-CN" sz="1800" b="1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+mn-ea"/>
                        </a:rPr>
                        <a:t>5</a:t>
                      </a:r>
                      <a:endParaRPr kumimoji="0" lang="en-US" altLang="zh-CN" sz="1800" b="1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体育强国建设背景下高校高水平运动队“学训”问题再审视----基于安徽省7所高校的调查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安徽师范大学学报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(</a:t>
                      </a: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北大中文核心</a:t>
                      </a:r>
                      <a:r>
                        <a:rPr lang="en-US" altLang="zh-CN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  <a:sym typeface="+mn-ea"/>
                        </a:rPr>
                        <a:t>)</a:t>
                      </a:r>
                      <a:endParaRPr kumimoji="0" lang="en-US" altLang="zh-CN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</a:rPr>
                        <a:t>第一作者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+mn-ea"/>
                        </a:rPr>
                        <a:t>20</a:t>
                      </a:r>
                      <a:r>
                        <a:rPr kumimoji="0" lang="en-US" altLang="zh-CN" sz="1800" b="1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+mn-ea"/>
                        </a:rPr>
                        <a:t>07</a:t>
                      </a:r>
                      <a:endParaRPr kumimoji="0" lang="en-US" altLang="zh-CN" sz="1800" b="1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+mn-ea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</a:rPr>
                        <a:t>我国普通高校体育舞蹈教师现状与发展策略研究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</a:rPr>
                        <a:t>科技信息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</a:rPr>
                        <a:t>第一作者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4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2007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+mn-ea"/>
                        </a:rPr>
                        <a:t>“三从一大”训练原则新内涵审思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cs typeface="Times New Roman" panose="02020603050405020304" pitchFamily="18" charset="0"/>
                        </a:rPr>
                        <a:t>军事体育进修学院学报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</a:rPr>
                        <a:t>第一作者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2012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2"/>
                          </a:solidFill>
                          <a:latin typeface="+mn-ea"/>
                          <a:cs typeface="+mn-ea"/>
                        </a:rPr>
                        <a:t>新农村建设中发展“生态农村体育”的思考</a:t>
                      </a:r>
                      <a:endParaRPr lang="zh-CN" altLang="en-US" sz="1600" dirty="0" smtClean="0">
                        <a:solidFill>
                          <a:schemeClr val="tx2"/>
                        </a:solidFill>
                        <a:latin typeface="+mn-ea"/>
                        <a:cs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sym typeface="+mn-ea"/>
                        </a:rPr>
                        <a:t>科技信息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sym typeface="+mn-ea"/>
                        </a:rPr>
                        <a:t>第一作者</a:t>
                      </a:r>
                      <a:endParaRPr kumimoji="0" lang="zh-CN" altLang="en-US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600" b="0" i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34" y="857232"/>
            <a:ext cx="842968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以第一作者发表论文五篇，都是正刊，其中</a:t>
            </a:r>
            <a:r>
              <a:rPr lang="zh-CN" altLang="en-US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ea"/>
                <a:sym typeface="+mn-ea"/>
              </a:rPr>
              <a:t>cssci南大核心</a:t>
            </a:r>
            <a:r>
              <a:rPr lang="zh-CN" altLang="en-US" dirty="0" smtClean="0"/>
              <a:t>一篇，北大核心一篇，专业期刊三篇。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3060</Words>
  <Application>WPS 演示</Application>
  <PresentationFormat>全屏显示(4:3)</PresentationFormat>
  <Paragraphs>524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隶书</vt:lpstr>
      <vt:lpstr>Times New Roman</vt:lpstr>
      <vt:lpstr>Calibri</vt:lpstr>
      <vt:lpstr>微软雅黑</vt:lpstr>
      <vt:lpstr>Microsoft Himalaya</vt:lpstr>
      <vt:lpstr>Times New Roman</vt:lpstr>
      <vt:lpstr>Arial</vt:lpstr>
      <vt:lpstr>仿宋</vt:lpstr>
      <vt:lpstr>楷体</vt:lpstr>
      <vt:lpstr>黑体</vt:lpstr>
      <vt:lpstr>Wingdings</vt:lpstr>
      <vt:lpstr>Arial Unicode MS</vt:lpstr>
      <vt:lpstr>默认设计模板</vt:lpstr>
      <vt:lpstr>合肥工業大學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5.参与团队及公益服务情况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john</dc:creator>
  <cp:lastModifiedBy>dell</cp:lastModifiedBy>
  <cp:revision>430</cp:revision>
  <dcterms:created xsi:type="dcterms:W3CDTF">2017-04-18T15:25:00Z</dcterms:created>
  <dcterms:modified xsi:type="dcterms:W3CDTF">2019-06-25T15:55:18Z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